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0720f5e0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0720f5e0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0720f5e0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80720f5e0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115de93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115de93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80720f5e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80720f5e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0720f5e0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0720f5e0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0720f5e0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0720f5e0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0720f5e0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0720f5e0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0720f5e0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0720f5e0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0720f5e0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0720f5e0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0720f5e0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0720f5e0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0720f5e0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0720f5e0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25600"/>
            <a:ext cx="8520600" cy="1129200"/>
          </a:xfrm>
          <a:prstGeom prst="rect">
            <a:avLst/>
          </a:prstGeom>
        </p:spPr>
        <p:txBody>
          <a:bodyPr anchorCtr="0" anchor="b" bIns="91425" lIns="91425" spcFirstLastPara="1" rIns="91425" wrap="square" tIns="91425">
            <a:normAutofit/>
          </a:bodyPr>
          <a:lstStyle/>
          <a:p>
            <a:pPr indent="0" lvl="0" marL="0" rtl="0" algn="l">
              <a:lnSpc>
                <a:spcPct val="120000"/>
              </a:lnSpc>
              <a:spcBef>
                <a:spcPts val="0"/>
              </a:spcBef>
              <a:spcAft>
                <a:spcPts val="1200"/>
              </a:spcAft>
              <a:buNone/>
            </a:pPr>
            <a:r>
              <a:rPr b="1" lang="en" sz="2300">
                <a:solidFill>
                  <a:srgbClr val="9900FF"/>
                </a:solidFill>
                <a:highlight>
                  <a:srgbClr val="FFFFFF"/>
                </a:highlight>
              </a:rPr>
              <a:t>Bespoke</a:t>
            </a:r>
            <a:r>
              <a:rPr b="1" lang="en" sz="2300">
                <a:solidFill>
                  <a:srgbClr val="222222"/>
                </a:solidFill>
                <a:highlight>
                  <a:srgbClr val="FFFFFF"/>
                </a:highlight>
              </a:rPr>
              <a:t> library docking for </a:t>
            </a:r>
            <a:r>
              <a:rPr b="1" lang="en" sz="2300">
                <a:solidFill>
                  <a:srgbClr val="9900FF"/>
                </a:solidFill>
                <a:highlight>
                  <a:srgbClr val="FFFFFF"/>
                </a:highlight>
              </a:rPr>
              <a:t>5-HT</a:t>
            </a:r>
            <a:r>
              <a:rPr b="1" lang="en" sz="1700">
                <a:solidFill>
                  <a:srgbClr val="9900FF"/>
                </a:solidFill>
                <a:highlight>
                  <a:srgbClr val="FFFFFF"/>
                </a:highlight>
              </a:rPr>
              <a:t>2A</a:t>
            </a:r>
            <a:r>
              <a:rPr b="1" lang="en" sz="2300">
                <a:solidFill>
                  <a:srgbClr val="222222"/>
                </a:solidFill>
                <a:highlight>
                  <a:srgbClr val="FFFFFF"/>
                </a:highlight>
              </a:rPr>
              <a:t> receptor agonists with antidepressant activity</a:t>
            </a:r>
            <a:endParaRPr/>
          </a:p>
        </p:txBody>
      </p:sp>
      <p:sp>
        <p:nvSpPr>
          <p:cNvPr id="55" name="Google Shape;55;p13"/>
          <p:cNvSpPr txBox="1"/>
          <p:nvPr>
            <p:ph idx="1" type="subTitle"/>
          </p:nvPr>
        </p:nvSpPr>
        <p:spPr>
          <a:xfrm>
            <a:off x="311700" y="2530050"/>
            <a:ext cx="8520600" cy="13053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1018"/>
              <a:buNone/>
            </a:pPr>
            <a:r>
              <a:rPr b="1" lang="en" sz="1310">
                <a:highlight>
                  <a:srgbClr val="FFFFFF"/>
                </a:highlight>
                <a:latin typeface="Roboto"/>
                <a:ea typeface="Roboto"/>
                <a:cs typeface="Roboto"/>
                <a:sym typeface="Roboto"/>
              </a:rPr>
              <a:t>Anat Levit Kaplan</a:t>
            </a:r>
            <a:r>
              <a:rPr lang="en" sz="1310">
                <a:highlight>
                  <a:srgbClr val="FFFFFF"/>
                </a:highlight>
                <a:latin typeface="Roboto"/>
                <a:ea typeface="Roboto"/>
                <a:cs typeface="Roboto"/>
                <a:sym typeface="Roboto"/>
              </a:rPr>
              <a:t>, Danielle N. Confair, Kuglae Kim, Ximena Barros-Álvarez, Ramona M. Rodriguiz, Ying Yang, Oh Sang Kweon, Tao Che, John D. McCorvy, David N. Kamber, James P. Phelan, Luan Carvalho Martins, Vladimir M. Pogorelov, Jeffrey F. DiBerto, Samuel T. Slocum, Xi-Ping Huang, Jain Manish Kumar, Michael J. Robertson, Ouliana Panova, Alpay B. Seven, Autumn Q. Wetsel, William C. Wetsel, </a:t>
            </a:r>
            <a:r>
              <a:rPr b="1" lang="en" sz="1310">
                <a:highlight>
                  <a:srgbClr val="FFFFFF"/>
                </a:highlight>
                <a:latin typeface="Roboto"/>
                <a:ea typeface="Roboto"/>
                <a:cs typeface="Roboto"/>
                <a:sym typeface="Roboto"/>
              </a:rPr>
              <a:t>John J. Irwin</a:t>
            </a:r>
            <a:r>
              <a:rPr lang="en" sz="1310">
                <a:highlight>
                  <a:srgbClr val="FFFFFF"/>
                </a:highlight>
                <a:latin typeface="Roboto"/>
                <a:ea typeface="Roboto"/>
                <a:cs typeface="Roboto"/>
                <a:sym typeface="Roboto"/>
              </a:rPr>
              <a:t>, Georgios Skiniotis, Brian K. Shoichet, Bryan L. Roth &amp; </a:t>
            </a:r>
            <a:r>
              <a:rPr b="1" lang="en" sz="1310">
                <a:highlight>
                  <a:srgbClr val="FFFFFF"/>
                </a:highlight>
                <a:latin typeface="Roboto"/>
                <a:ea typeface="Roboto"/>
                <a:cs typeface="Roboto"/>
                <a:sym typeface="Roboto"/>
              </a:rPr>
              <a:t>Jonathan A. Ellman</a:t>
            </a:r>
            <a:endParaRPr b="1" sz="2790"/>
          </a:p>
        </p:txBody>
      </p:sp>
      <p:cxnSp>
        <p:nvCxnSpPr>
          <p:cNvPr id="56" name="Google Shape;56;p13"/>
          <p:cNvCxnSpPr/>
          <p:nvPr/>
        </p:nvCxnSpPr>
        <p:spPr>
          <a:xfrm>
            <a:off x="6129225" y="3315175"/>
            <a:ext cx="0" cy="310800"/>
          </a:xfrm>
          <a:prstGeom prst="straightConnector1">
            <a:avLst/>
          </a:prstGeom>
          <a:noFill/>
          <a:ln cap="flat" cmpd="sng" w="9525">
            <a:solidFill>
              <a:schemeClr val="dk2"/>
            </a:solidFill>
            <a:prstDash val="solid"/>
            <a:round/>
            <a:headEnd len="med" w="med" type="none"/>
            <a:tailEnd len="med" w="med" type="stealth"/>
          </a:ln>
        </p:spPr>
      </p:cxnSp>
      <p:sp>
        <p:nvSpPr>
          <p:cNvPr id="57" name="Google Shape;57;p13"/>
          <p:cNvSpPr txBox="1"/>
          <p:nvPr/>
        </p:nvSpPr>
        <p:spPr>
          <a:xfrm>
            <a:off x="5681350" y="3575400"/>
            <a:ext cx="982500" cy="400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FF"/>
                </a:solidFill>
              </a:rPr>
              <a:t>ZINC DB</a:t>
            </a:r>
            <a:endParaRPr b="1">
              <a:solidFill>
                <a:srgbClr val="FF00FF"/>
              </a:solidFill>
            </a:endParaRPr>
          </a:p>
        </p:txBody>
      </p:sp>
      <p:sp>
        <p:nvSpPr>
          <p:cNvPr id="58" name="Google Shape;58;p13"/>
          <p:cNvSpPr txBox="1"/>
          <p:nvPr/>
        </p:nvSpPr>
        <p:spPr>
          <a:xfrm>
            <a:off x="487975" y="1943450"/>
            <a:ext cx="1299600" cy="4002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FF"/>
                </a:solidFill>
              </a:rPr>
              <a:t>BITTER</a:t>
            </a:r>
            <a:r>
              <a:rPr b="1" lang="en">
                <a:solidFill>
                  <a:srgbClr val="FF00FF"/>
                </a:solidFill>
              </a:rPr>
              <a:t> DB</a:t>
            </a:r>
            <a:endParaRPr b="1">
              <a:solidFill>
                <a:srgbClr val="FF00FF"/>
              </a:solidFill>
            </a:endParaRPr>
          </a:p>
        </p:txBody>
      </p:sp>
      <p:cxnSp>
        <p:nvCxnSpPr>
          <p:cNvPr id="59" name="Google Shape;59;p13"/>
          <p:cNvCxnSpPr/>
          <p:nvPr/>
        </p:nvCxnSpPr>
        <p:spPr>
          <a:xfrm>
            <a:off x="1029775" y="2260950"/>
            <a:ext cx="0" cy="310800"/>
          </a:xfrm>
          <a:prstGeom prst="straightConnector1">
            <a:avLst/>
          </a:prstGeom>
          <a:noFill/>
          <a:ln cap="flat" cmpd="sng" w="9525">
            <a:solidFill>
              <a:schemeClr val="dk2"/>
            </a:solidFill>
            <a:prstDash val="solid"/>
            <a:round/>
            <a:headEnd len="med" w="med" type="stealth"/>
            <a:tailEnd len="med" w="med" type="none"/>
          </a:ln>
        </p:spPr>
      </p:cxnSp>
      <p:cxnSp>
        <p:nvCxnSpPr>
          <p:cNvPr id="60" name="Google Shape;60;p13"/>
          <p:cNvCxnSpPr/>
          <p:nvPr/>
        </p:nvCxnSpPr>
        <p:spPr>
          <a:xfrm>
            <a:off x="2944125" y="3445900"/>
            <a:ext cx="0" cy="310800"/>
          </a:xfrm>
          <a:prstGeom prst="straightConnector1">
            <a:avLst/>
          </a:prstGeom>
          <a:noFill/>
          <a:ln cap="flat" cmpd="sng" w="9525">
            <a:solidFill>
              <a:schemeClr val="dk2"/>
            </a:solidFill>
            <a:prstDash val="solid"/>
            <a:round/>
            <a:headEnd len="med" w="med" type="none"/>
            <a:tailEnd len="med" w="med" type="stealth"/>
          </a:ln>
        </p:spPr>
      </p:cxnSp>
      <p:sp>
        <p:nvSpPr>
          <p:cNvPr id="61" name="Google Shape;61;p13"/>
          <p:cNvSpPr txBox="1"/>
          <p:nvPr/>
        </p:nvSpPr>
        <p:spPr>
          <a:xfrm>
            <a:off x="1817175" y="3756700"/>
            <a:ext cx="2253900" cy="4002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FF"/>
                </a:solidFill>
              </a:rPr>
              <a:t>Rhodium C-H Activation</a:t>
            </a:r>
            <a:endParaRPr b="1">
              <a:solidFill>
                <a:srgbClr val="FF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2"/>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IV: Learned Helplessness</a:t>
            </a:r>
            <a:endParaRPr b="1" sz="2000"/>
          </a:p>
        </p:txBody>
      </p:sp>
      <p:sp>
        <p:nvSpPr>
          <p:cNvPr id="250" name="Google Shape;250;p22"/>
          <p:cNvSpPr/>
          <p:nvPr/>
        </p:nvSpPr>
        <p:spPr>
          <a:xfrm>
            <a:off x="940950" y="2320213"/>
            <a:ext cx="308400" cy="3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2"/>
          <p:cNvSpPr/>
          <p:nvPr/>
        </p:nvSpPr>
        <p:spPr>
          <a:xfrm rot="-1609855">
            <a:off x="851664" y="2137960"/>
            <a:ext cx="173476" cy="312337"/>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2"/>
          <p:cNvSpPr/>
          <p:nvPr/>
        </p:nvSpPr>
        <p:spPr>
          <a:xfrm rot="2028622">
            <a:off x="1154647" y="2147061"/>
            <a:ext cx="158506" cy="29413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2"/>
          <p:cNvSpPr/>
          <p:nvPr/>
        </p:nvSpPr>
        <p:spPr>
          <a:xfrm>
            <a:off x="787963" y="2692725"/>
            <a:ext cx="614400" cy="8166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4" name="Google Shape;254;p22"/>
          <p:cNvCxnSpPr/>
          <p:nvPr/>
        </p:nvCxnSpPr>
        <p:spPr>
          <a:xfrm flipH="1" rot="10800000">
            <a:off x="1331700" y="2609250"/>
            <a:ext cx="417300" cy="261300"/>
          </a:xfrm>
          <a:prstGeom prst="straightConnector1">
            <a:avLst/>
          </a:prstGeom>
          <a:noFill/>
          <a:ln cap="flat" cmpd="sng" w="28575">
            <a:solidFill>
              <a:schemeClr val="dk2"/>
            </a:solidFill>
            <a:prstDash val="solid"/>
            <a:round/>
            <a:headEnd len="med" w="med" type="none"/>
            <a:tailEnd len="med" w="med" type="none"/>
          </a:ln>
        </p:spPr>
      </p:cxnSp>
      <p:cxnSp>
        <p:nvCxnSpPr>
          <p:cNvPr id="255" name="Google Shape;255;p22"/>
          <p:cNvCxnSpPr/>
          <p:nvPr/>
        </p:nvCxnSpPr>
        <p:spPr>
          <a:xfrm>
            <a:off x="1331700" y="3287750"/>
            <a:ext cx="308400" cy="480600"/>
          </a:xfrm>
          <a:prstGeom prst="straightConnector1">
            <a:avLst/>
          </a:prstGeom>
          <a:noFill/>
          <a:ln cap="flat" cmpd="sng" w="28575">
            <a:solidFill>
              <a:schemeClr val="dk2"/>
            </a:solidFill>
            <a:prstDash val="solid"/>
            <a:round/>
            <a:headEnd len="med" w="med" type="none"/>
            <a:tailEnd len="med" w="med" type="none"/>
          </a:ln>
        </p:spPr>
      </p:cxnSp>
      <p:cxnSp>
        <p:nvCxnSpPr>
          <p:cNvPr id="256" name="Google Shape;256;p22"/>
          <p:cNvCxnSpPr/>
          <p:nvPr/>
        </p:nvCxnSpPr>
        <p:spPr>
          <a:xfrm flipH="1">
            <a:off x="445800" y="3292250"/>
            <a:ext cx="344700" cy="471600"/>
          </a:xfrm>
          <a:prstGeom prst="straightConnector1">
            <a:avLst/>
          </a:prstGeom>
          <a:noFill/>
          <a:ln cap="flat" cmpd="sng" w="28575">
            <a:solidFill>
              <a:schemeClr val="dk2"/>
            </a:solidFill>
            <a:prstDash val="solid"/>
            <a:round/>
            <a:headEnd len="med" w="med" type="none"/>
            <a:tailEnd len="med" w="med" type="none"/>
          </a:ln>
        </p:spPr>
      </p:cxnSp>
      <p:cxnSp>
        <p:nvCxnSpPr>
          <p:cNvPr id="257" name="Google Shape;257;p22"/>
          <p:cNvCxnSpPr/>
          <p:nvPr/>
        </p:nvCxnSpPr>
        <p:spPr>
          <a:xfrm rot="10800000">
            <a:off x="504900" y="2674575"/>
            <a:ext cx="353700" cy="225000"/>
          </a:xfrm>
          <a:prstGeom prst="straightConnector1">
            <a:avLst/>
          </a:prstGeom>
          <a:noFill/>
          <a:ln cap="flat" cmpd="sng" w="28575">
            <a:solidFill>
              <a:schemeClr val="dk2"/>
            </a:solidFill>
            <a:prstDash val="solid"/>
            <a:round/>
            <a:headEnd len="med" w="med" type="none"/>
            <a:tailEnd len="med" w="med" type="none"/>
          </a:ln>
        </p:spPr>
      </p:cxnSp>
      <p:sp>
        <p:nvSpPr>
          <p:cNvPr id="258" name="Google Shape;258;p22"/>
          <p:cNvSpPr/>
          <p:nvPr/>
        </p:nvSpPr>
        <p:spPr>
          <a:xfrm>
            <a:off x="1086300" y="2425525"/>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2"/>
          <p:cNvSpPr/>
          <p:nvPr/>
        </p:nvSpPr>
        <p:spPr>
          <a:xfrm>
            <a:off x="940950" y="2425525"/>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2"/>
          <p:cNvSpPr/>
          <p:nvPr/>
        </p:nvSpPr>
        <p:spPr>
          <a:xfrm rot="5573494">
            <a:off x="1528026" y="3007477"/>
            <a:ext cx="614438" cy="480618"/>
          </a:xfrm>
          <a:prstGeom prst="lightningBol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22"/>
          <p:cNvSpPr txBox="1"/>
          <p:nvPr/>
        </p:nvSpPr>
        <p:spPr>
          <a:xfrm>
            <a:off x="3950550" y="1172125"/>
            <a:ext cx="3946200" cy="147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Foot Shock</a:t>
            </a:r>
            <a:endParaRPr/>
          </a:p>
          <a:p>
            <a:pPr indent="-317500" lvl="0" marL="457200" rtl="0" algn="l">
              <a:spcBef>
                <a:spcPts val="0"/>
              </a:spcBef>
              <a:spcAft>
                <a:spcPts val="0"/>
              </a:spcAft>
              <a:buSzPts val="1400"/>
              <a:buChar char="-"/>
            </a:pPr>
            <a:r>
              <a:rPr lang="en"/>
              <a:t>Induce post traumatic stress disorder</a:t>
            </a:r>
            <a:endParaRPr/>
          </a:p>
          <a:p>
            <a:pPr indent="-317500" lvl="0" marL="457200" rtl="0" algn="l">
              <a:spcBef>
                <a:spcPts val="0"/>
              </a:spcBef>
              <a:spcAft>
                <a:spcPts val="0"/>
              </a:spcAft>
              <a:buSzPts val="1400"/>
              <a:buChar char="-"/>
            </a:pPr>
            <a:r>
              <a:rPr lang="en"/>
              <a:t>Induce anxiety</a:t>
            </a:r>
            <a:endParaRPr/>
          </a:p>
          <a:p>
            <a:pPr indent="-317500" lvl="0" marL="457200" rtl="0" algn="l">
              <a:spcBef>
                <a:spcPts val="0"/>
              </a:spcBef>
              <a:spcAft>
                <a:spcPts val="0"/>
              </a:spcAft>
              <a:buSzPts val="1400"/>
              <a:buChar char="-"/>
            </a:pPr>
            <a:r>
              <a:rPr lang="en"/>
              <a:t>Induce depression</a:t>
            </a:r>
            <a:endParaRPr/>
          </a:p>
          <a:p>
            <a:pPr indent="-317500" lvl="0" marL="457200" rtl="0" algn="l">
              <a:spcBef>
                <a:spcPts val="0"/>
              </a:spcBef>
              <a:spcAft>
                <a:spcPts val="0"/>
              </a:spcAft>
              <a:buSzPts val="1400"/>
              <a:buChar char="-"/>
            </a:pPr>
            <a:r>
              <a:rPr lang="en"/>
              <a:t>Feel helpless over something it has nothing it can control over. </a:t>
            </a:r>
            <a:endParaRPr/>
          </a:p>
        </p:txBody>
      </p:sp>
      <p:sp>
        <p:nvSpPr>
          <p:cNvPr id="262" name="Google Shape;262;p22"/>
          <p:cNvSpPr txBox="1"/>
          <p:nvPr/>
        </p:nvSpPr>
        <p:spPr>
          <a:xfrm>
            <a:off x="3950550" y="3335550"/>
            <a:ext cx="39462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Getting Better Behaviour Indicators</a:t>
            </a:r>
            <a:endParaRPr/>
          </a:p>
          <a:p>
            <a:pPr indent="-317500" lvl="0" marL="457200" rtl="0" algn="l">
              <a:spcBef>
                <a:spcPts val="0"/>
              </a:spcBef>
              <a:spcAft>
                <a:spcPts val="0"/>
              </a:spcAft>
              <a:buSzPts val="1400"/>
              <a:buChar char="-"/>
            </a:pPr>
            <a:r>
              <a:rPr lang="en"/>
              <a:t>A preference for sugar water</a:t>
            </a:r>
            <a:endParaRPr/>
          </a:p>
          <a:p>
            <a:pPr indent="-317500" lvl="0" marL="457200" rtl="0" algn="l">
              <a:spcBef>
                <a:spcPts val="0"/>
              </a:spcBef>
              <a:spcAft>
                <a:spcPts val="0"/>
              </a:spcAft>
              <a:buSzPts val="1400"/>
              <a:buChar char="-"/>
            </a:pPr>
            <a:r>
              <a:rPr lang="en"/>
              <a:t>The tail is suspended longer</a:t>
            </a:r>
            <a:endParaRPr/>
          </a:p>
        </p:txBody>
      </p:sp>
      <p:cxnSp>
        <p:nvCxnSpPr>
          <p:cNvPr id="263" name="Google Shape;263;p22"/>
          <p:cNvCxnSpPr/>
          <p:nvPr/>
        </p:nvCxnSpPr>
        <p:spPr>
          <a:xfrm flipH="1" rot="10800000">
            <a:off x="2235750" y="2013175"/>
            <a:ext cx="1569300" cy="9072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22"/>
          <p:cNvSpPr txBox="1"/>
          <p:nvPr/>
        </p:nvSpPr>
        <p:spPr>
          <a:xfrm rot="-1718190">
            <a:off x="2389825" y="1236459"/>
            <a:ext cx="4160866" cy="40020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Pain</a:t>
            </a:r>
            <a:endParaRPr/>
          </a:p>
        </p:txBody>
      </p:sp>
      <p:sp>
        <p:nvSpPr>
          <p:cNvPr id="265" name="Google Shape;265;p22"/>
          <p:cNvSpPr txBox="1"/>
          <p:nvPr/>
        </p:nvSpPr>
        <p:spPr>
          <a:xfrm rot="1181430">
            <a:off x="2351722" y="3665706"/>
            <a:ext cx="4160691" cy="40025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Observables</a:t>
            </a:r>
            <a:endParaRPr/>
          </a:p>
        </p:txBody>
      </p:sp>
      <p:cxnSp>
        <p:nvCxnSpPr>
          <p:cNvPr id="266" name="Google Shape;266;p22"/>
          <p:cNvCxnSpPr/>
          <p:nvPr/>
        </p:nvCxnSpPr>
        <p:spPr>
          <a:xfrm>
            <a:off x="2359343" y="3287758"/>
            <a:ext cx="1467600" cy="57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3"/>
          <p:cNvPicPr preferRelativeResize="0"/>
          <p:nvPr/>
        </p:nvPicPr>
        <p:blipFill rotWithShape="1">
          <a:blip r:embed="rId3">
            <a:alphaModFix/>
          </a:blip>
          <a:srcRect b="0" l="0" r="0" t="16275"/>
          <a:stretch/>
        </p:blipFill>
        <p:spPr>
          <a:xfrm>
            <a:off x="324775" y="643300"/>
            <a:ext cx="4895399" cy="4255273"/>
          </a:xfrm>
          <a:prstGeom prst="rect">
            <a:avLst/>
          </a:prstGeom>
          <a:noFill/>
          <a:ln>
            <a:noFill/>
          </a:ln>
        </p:spPr>
      </p:pic>
      <p:cxnSp>
        <p:nvCxnSpPr>
          <p:cNvPr id="272" name="Google Shape;272;p23"/>
          <p:cNvCxnSpPr/>
          <p:nvPr/>
        </p:nvCxnSpPr>
        <p:spPr>
          <a:xfrm flipH="1" rot="10800000">
            <a:off x="685475" y="1740375"/>
            <a:ext cx="610800" cy="7800"/>
          </a:xfrm>
          <a:prstGeom prst="straightConnector1">
            <a:avLst/>
          </a:prstGeom>
          <a:noFill/>
          <a:ln cap="flat" cmpd="sng" w="28575">
            <a:solidFill>
              <a:srgbClr val="FF00FF"/>
            </a:solidFill>
            <a:prstDash val="solid"/>
            <a:round/>
            <a:headEnd len="med" w="med" type="none"/>
            <a:tailEnd len="med" w="med" type="none"/>
          </a:ln>
        </p:spPr>
      </p:cxnSp>
      <p:cxnSp>
        <p:nvCxnSpPr>
          <p:cNvPr id="273" name="Google Shape;273;p23"/>
          <p:cNvCxnSpPr/>
          <p:nvPr/>
        </p:nvCxnSpPr>
        <p:spPr>
          <a:xfrm>
            <a:off x="650975" y="2275125"/>
            <a:ext cx="659700" cy="6900"/>
          </a:xfrm>
          <a:prstGeom prst="straightConnector1">
            <a:avLst/>
          </a:prstGeom>
          <a:noFill/>
          <a:ln cap="flat" cmpd="sng" w="28575">
            <a:solidFill>
              <a:srgbClr val="FF00FF"/>
            </a:solidFill>
            <a:prstDash val="solid"/>
            <a:round/>
            <a:headEnd len="med" w="med" type="none"/>
            <a:tailEnd len="med" w="med" type="none"/>
          </a:ln>
        </p:spPr>
      </p:cxnSp>
      <p:cxnSp>
        <p:nvCxnSpPr>
          <p:cNvPr id="274" name="Google Shape;274;p23"/>
          <p:cNvCxnSpPr/>
          <p:nvPr/>
        </p:nvCxnSpPr>
        <p:spPr>
          <a:xfrm>
            <a:off x="4519975" y="2259525"/>
            <a:ext cx="670200" cy="8100"/>
          </a:xfrm>
          <a:prstGeom prst="straightConnector1">
            <a:avLst/>
          </a:prstGeom>
          <a:noFill/>
          <a:ln cap="flat" cmpd="sng" w="28575">
            <a:solidFill>
              <a:srgbClr val="FF00FF"/>
            </a:solidFill>
            <a:prstDash val="solid"/>
            <a:round/>
            <a:headEnd len="med" w="med" type="none"/>
            <a:tailEnd len="med" w="med" type="none"/>
          </a:ln>
        </p:spPr>
      </p:cxnSp>
      <p:cxnSp>
        <p:nvCxnSpPr>
          <p:cNvPr id="275" name="Google Shape;275;p23"/>
          <p:cNvCxnSpPr/>
          <p:nvPr/>
        </p:nvCxnSpPr>
        <p:spPr>
          <a:xfrm>
            <a:off x="4572000" y="1847125"/>
            <a:ext cx="610800" cy="8700"/>
          </a:xfrm>
          <a:prstGeom prst="straightConnector1">
            <a:avLst/>
          </a:prstGeom>
          <a:noFill/>
          <a:ln cap="flat" cmpd="sng" w="28575">
            <a:solidFill>
              <a:srgbClr val="FF00FF"/>
            </a:solidFill>
            <a:prstDash val="solid"/>
            <a:round/>
            <a:headEnd len="med" w="med" type="none"/>
            <a:tailEnd len="med" w="med" type="none"/>
          </a:ln>
        </p:spPr>
      </p:cxnSp>
      <p:sp>
        <p:nvSpPr>
          <p:cNvPr id="276" name="Google Shape;276;p23"/>
          <p:cNvSpPr txBox="1"/>
          <p:nvPr/>
        </p:nvSpPr>
        <p:spPr>
          <a:xfrm>
            <a:off x="5401550" y="2385025"/>
            <a:ext cx="3071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preference for sucrose seems to go up with increase administration of R-70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with tail being </a:t>
            </a:r>
            <a:r>
              <a:rPr lang="en"/>
              <a:t>immobilized</a:t>
            </a:r>
            <a:r>
              <a:rPr lang="en"/>
              <a:t> </a:t>
            </a:r>
            <a:r>
              <a:rPr b="1" lang="en"/>
              <a:t>does not </a:t>
            </a:r>
            <a:r>
              <a:rPr lang="en"/>
              <a:t>seem to be a good indicator of drug action for depression. </a:t>
            </a:r>
            <a:endParaRPr/>
          </a:p>
        </p:txBody>
      </p:sp>
      <p:sp>
        <p:nvSpPr>
          <p:cNvPr id="277" name="Google Shape;277;p23"/>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IV: Results</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nvSpPr>
        <p:spPr>
          <a:xfrm>
            <a:off x="3036450" y="1872125"/>
            <a:ext cx="30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How to use this?</a:t>
            </a:r>
            <a:endParaRPr/>
          </a:p>
        </p:txBody>
      </p:sp>
      <p:sp>
        <p:nvSpPr>
          <p:cNvPr id="283" name="Google Shape;283;p24"/>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Conclusion</a:t>
            </a:r>
            <a:endParaRPr b="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628809" y="360544"/>
            <a:ext cx="7886400" cy="994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2400"/>
              <a:t>Question: </a:t>
            </a:r>
            <a:r>
              <a:rPr lang="en" sz="2400"/>
              <a:t>Can we use this chemical compound library to discover new therapeutics that </a:t>
            </a:r>
            <a:r>
              <a:rPr b="1" lang="en" sz="2400">
                <a:solidFill>
                  <a:srgbClr val="19BBD5"/>
                </a:solidFill>
              </a:rPr>
              <a:t>minimize</a:t>
            </a:r>
            <a:r>
              <a:rPr lang="en" sz="2400"/>
              <a:t> </a:t>
            </a:r>
            <a:r>
              <a:rPr lang="en" sz="2400"/>
              <a:t>psychedelic</a:t>
            </a:r>
            <a:r>
              <a:rPr lang="en" sz="2400"/>
              <a:t> properties and </a:t>
            </a:r>
            <a:r>
              <a:rPr b="1" lang="en" sz="2400">
                <a:solidFill>
                  <a:srgbClr val="FF9900"/>
                </a:solidFill>
              </a:rPr>
              <a:t>maximize</a:t>
            </a:r>
            <a:r>
              <a:rPr lang="en" sz="2400"/>
              <a:t> </a:t>
            </a:r>
            <a:r>
              <a:rPr lang="en" sz="2400"/>
              <a:t>antidepressant</a:t>
            </a:r>
            <a:r>
              <a:rPr lang="en" sz="2400"/>
              <a:t> activity? </a:t>
            </a:r>
            <a:endParaRPr sz="2400">
              <a:solidFill>
                <a:srgbClr val="000000"/>
              </a:solidFill>
            </a:endParaRPr>
          </a:p>
        </p:txBody>
      </p:sp>
      <p:sp>
        <p:nvSpPr>
          <p:cNvPr id="67" name="Google Shape;67;p14"/>
          <p:cNvSpPr/>
          <p:nvPr/>
        </p:nvSpPr>
        <p:spPr>
          <a:xfrm>
            <a:off x="469200" y="3312813"/>
            <a:ext cx="1090800" cy="1062000"/>
          </a:xfrm>
          <a:prstGeom prst="ellipse">
            <a:avLst/>
          </a:prstGeom>
          <a:solidFill>
            <a:srgbClr val="19BBD5"/>
          </a:solidFill>
          <a:ln cap="flat" cmpd="sng" w="19050">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txBox="1"/>
          <p:nvPr/>
        </p:nvSpPr>
        <p:spPr>
          <a:xfrm>
            <a:off x="584850" y="3659163"/>
            <a:ext cx="85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Phase I</a:t>
            </a:r>
            <a:endParaRPr b="1" sz="1200">
              <a:solidFill>
                <a:srgbClr val="FFFFFF"/>
              </a:solidFill>
            </a:endParaRPr>
          </a:p>
        </p:txBody>
      </p:sp>
      <p:cxnSp>
        <p:nvCxnSpPr>
          <p:cNvPr id="69" name="Google Shape;69;p14"/>
          <p:cNvCxnSpPr>
            <a:stCxn id="67" idx="0"/>
          </p:cNvCxnSpPr>
          <p:nvPr/>
        </p:nvCxnSpPr>
        <p:spPr>
          <a:xfrm flipH="1" rot="10800000">
            <a:off x="1014600" y="2373813"/>
            <a:ext cx="10800" cy="939000"/>
          </a:xfrm>
          <a:prstGeom prst="straightConnector1">
            <a:avLst/>
          </a:prstGeom>
          <a:noFill/>
          <a:ln cap="flat" cmpd="sng" w="9525">
            <a:solidFill>
              <a:srgbClr val="19BBD5"/>
            </a:solidFill>
            <a:prstDash val="solid"/>
            <a:round/>
            <a:headEnd len="med" w="med" type="none"/>
            <a:tailEnd len="med" w="med" type="none"/>
          </a:ln>
        </p:spPr>
      </p:cxnSp>
      <p:sp>
        <p:nvSpPr>
          <p:cNvPr id="70" name="Google Shape;70;p14"/>
          <p:cNvSpPr txBox="1"/>
          <p:nvPr/>
        </p:nvSpPr>
        <p:spPr>
          <a:xfrm>
            <a:off x="322950" y="1764813"/>
            <a:ext cx="1394100" cy="609000"/>
          </a:xfrm>
          <a:prstGeom prst="rect">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Identify Chemical Core Structures</a:t>
            </a:r>
            <a:endParaRPr b="1" sz="1200"/>
          </a:p>
        </p:txBody>
      </p:sp>
      <p:cxnSp>
        <p:nvCxnSpPr>
          <p:cNvPr id="71" name="Google Shape;71;p14"/>
          <p:cNvCxnSpPr>
            <a:stCxn id="70" idx="3"/>
            <a:endCxn id="72" idx="1"/>
          </p:cNvCxnSpPr>
          <p:nvPr/>
        </p:nvCxnSpPr>
        <p:spPr>
          <a:xfrm flipH="1" rot="10800000">
            <a:off x="1717050" y="2066013"/>
            <a:ext cx="261900" cy="3300"/>
          </a:xfrm>
          <a:prstGeom prst="straightConnector1">
            <a:avLst/>
          </a:prstGeom>
          <a:noFill/>
          <a:ln cap="flat" cmpd="sng" w="9525">
            <a:solidFill>
              <a:srgbClr val="595959"/>
            </a:solidFill>
            <a:prstDash val="solid"/>
            <a:round/>
            <a:headEnd len="med" w="med" type="none"/>
            <a:tailEnd len="med" w="med" type="stealth"/>
          </a:ln>
        </p:spPr>
      </p:cxnSp>
      <p:sp>
        <p:nvSpPr>
          <p:cNvPr id="73" name="Google Shape;73;p14"/>
          <p:cNvSpPr/>
          <p:nvPr/>
        </p:nvSpPr>
        <p:spPr>
          <a:xfrm>
            <a:off x="2130600" y="3312813"/>
            <a:ext cx="1090800" cy="1062000"/>
          </a:xfrm>
          <a:prstGeom prst="ellipse">
            <a:avLst/>
          </a:prstGeom>
          <a:solidFill>
            <a:srgbClr val="9900FF"/>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txBox="1"/>
          <p:nvPr/>
        </p:nvSpPr>
        <p:spPr>
          <a:xfrm>
            <a:off x="2246250" y="3659163"/>
            <a:ext cx="85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Phase II</a:t>
            </a:r>
            <a:endParaRPr b="1" sz="1200">
              <a:solidFill>
                <a:srgbClr val="FFFFFF"/>
              </a:solidFill>
            </a:endParaRPr>
          </a:p>
        </p:txBody>
      </p:sp>
      <p:sp>
        <p:nvSpPr>
          <p:cNvPr id="72" name="Google Shape;72;p14"/>
          <p:cNvSpPr txBox="1"/>
          <p:nvPr/>
        </p:nvSpPr>
        <p:spPr>
          <a:xfrm>
            <a:off x="1978950" y="1761663"/>
            <a:ext cx="1394100" cy="6090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Plan synthesis</a:t>
            </a:r>
            <a:endParaRPr b="1"/>
          </a:p>
        </p:txBody>
      </p:sp>
      <p:cxnSp>
        <p:nvCxnSpPr>
          <p:cNvPr id="75" name="Google Shape;75;p14"/>
          <p:cNvCxnSpPr>
            <a:stCxn id="73" idx="0"/>
            <a:endCxn id="72" idx="2"/>
          </p:cNvCxnSpPr>
          <p:nvPr/>
        </p:nvCxnSpPr>
        <p:spPr>
          <a:xfrm rot="10800000">
            <a:off x="2676000" y="2370813"/>
            <a:ext cx="0" cy="942000"/>
          </a:xfrm>
          <a:prstGeom prst="straightConnector1">
            <a:avLst/>
          </a:prstGeom>
          <a:noFill/>
          <a:ln cap="flat" cmpd="sng" w="9525">
            <a:solidFill>
              <a:srgbClr val="9900FF"/>
            </a:solidFill>
            <a:prstDash val="solid"/>
            <a:round/>
            <a:headEnd len="med" w="med" type="none"/>
            <a:tailEnd len="med" w="med" type="none"/>
          </a:ln>
        </p:spPr>
      </p:cxnSp>
      <p:sp>
        <p:nvSpPr>
          <p:cNvPr id="76" name="Google Shape;76;p14"/>
          <p:cNvSpPr/>
          <p:nvPr/>
        </p:nvSpPr>
        <p:spPr>
          <a:xfrm>
            <a:off x="3792000" y="3312813"/>
            <a:ext cx="1090800" cy="1062000"/>
          </a:xfrm>
          <a:prstGeom prst="ellipse">
            <a:avLst/>
          </a:prstGeom>
          <a:solidFill>
            <a:srgbClr val="CC0000"/>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4"/>
          <p:cNvSpPr txBox="1"/>
          <p:nvPr/>
        </p:nvSpPr>
        <p:spPr>
          <a:xfrm>
            <a:off x="3907650" y="3659163"/>
            <a:ext cx="85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Phase III</a:t>
            </a:r>
            <a:endParaRPr b="1" sz="1200">
              <a:solidFill>
                <a:srgbClr val="FFFFFF"/>
              </a:solidFill>
            </a:endParaRPr>
          </a:p>
        </p:txBody>
      </p:sp>
      <p:sp>
        <p:nvSpPr>
          <p:cNvPr id="78" name="Google Shape;78;p14"/>
          <p:cNvSpPr txBox="1"/>
          <p:nvPr/>
        </p:nvSpPr>
        <p:spPr>
          <a:xfrm>
            <a:off x="3634950" y="1761663"/>
            <a:ext cx="1394100" cy="6090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Computationally Filter  Molecules </a:t>
            </a:r>
            <a:endParaRPr b="1" sz="1200"/>
          </a:p>
        </p:txBody>
      </p:sp>
      <p:cxnSp>
        <p:nvCxnSpPr>
          <p:cNvPr id="79" name="Google Shape;79;p14"/>
          <p:cNvCxnSpPr>
            <a:stCxn id="72" idx="3"/>
            <a:endCxn id="78" idx="1"/>
          </p:cNvCxnSpPr>
          <p:nvPr/>
        </p:nvCxnSpPr>
        <p:spPr>
          <a:xfrm>
            <a:off x="3373050" y="2066163"/>
            <a:ext cx="261900" cy="0"/>
          </a:xfrm>
          <a:prstGeom prst="straightConnector1">
            <a:avLst/>
          </a:prstGeom>
          <a:noFill/>
          <a:ln cap="flat" cmpd="sng" w="9525">
            <a:solidFill>
              <a:srgbClr val="595959"/>
            </a:solidFill>
            <a:prstDash val="solid"/>
            <a:round/>
            <a:headEnd len="med" w="med" type="none"/>
            <a:tailEnd len="med" w="med" type="stealth"/>
          </a:ln>
        </p:spPr>
      </p:cxnSp>
      <p:cxnSp>
        <p:nvCxnSpPr>
          <p:cNvPr id="80" name="Google Shape;80;p14"/>
          <p:cNvCxnSpPr>
            <a:stCxn id="76" idx="0"/>
            <a:endCxn id="78" idx="2"/>
          </p:cNvCxnSpPr>
          <p:nvPr/>
        </p:nvCxnSpPr>
        <p:spPr>
          <a:xfrm rot="10800000">
            <a:off x="4332000" y="2370813"/>
            <a:ext cx="5400" cy="942000"/>
          </a:xfrm>
          <a:prstGeom prst="straightConnector1">
            <a:avLst/>
          </a:prstGeom>
          <a:noFill/>
          <a:ln cap="flat" cmpd="sng" w="9525">
            <a:solidFill>
              <a:srgbClr val="CC0000"/>
            </a:solidFill>
            <a:prstDash val="solid"/>
            <a:round/>
            <a:headEnd len="med" w="med" type="none"/>
            <a:tailEnd len="med" w="med" type="none"/>
          </a:ln>
        </p:spPr>
      </p:cxnSp>
      <p:sp>
        <p:nvSpPr>
          <p:cNvPr id="81" name="Google Shape;81;p14"/>
          <p:cNvSpPr/>
          <p:nvPr/>
        </p:nvSpPr>
        <p:spPr>
          <a:xfrm>
            <a:off x="5562600" y="3312800"/>
            <a:ext cx="1090800" cy="1062000"/>
          </a:xfrm>
          <a:prstGeom prst="ellipse">
            <a:avLst/>
          </a:prstGeom>
          <a:solidFill>
            <a:srgbClr val="6A8759"/>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4"/>
          <p:cNvSpPr txBox="1"/>
          <p:nvPr/>
        </p:nvSpPr>
        <p:spPr>
          <a:xfrm>
            <a:off x="5678250" y="3659150"/>
            <a:ext cx="859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Phase IV</a:t>
            </a:r>
            <a:endParaRPr b="1" sz="1200">
              <a:solidFill>
                <a:srgbClr val="FFFFFF"/>
              </a:solidFill>
            </a:endParaRPr>
          </a:p>
        </p:txBody>
      </p:sp>
      <p:sp>
        <p:nvSpPr>
          <p:cNvPr id="83" name="Google Shape;83;p14"/>
          <p:cNvSpPr txBox="1"/>
          <p:nvPr/>
        </p:nvSpPr>
        <p:spPr>
          <a:xfrm>
            <a:off x="5290950" y="1761650"/>
            <a:ext cx="1634100" cy="6090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Test in Animal Trials</a:t>
            </a:r>
            <a:endParaRPr b="1"/>
          </a:p>
        </p:txBody>
      </p:sp>
      <p:cxnSp>
        <p:nvCxnSpPr>
          <p:cNvPr id="84" name="Google Shape;84;p14"/>
          <p:cNvCxnSpPr>
            <a:stCxn id="78" idx="3"/>
            <a:endCxn id="83" idx="1"/>
          </p:cNvCxnSpPr>
          <p:nvPr/>
        </p:nvCxnSpPr>
        <p:spPr>
          <a:xfrm>
            <a:off x="5029050" y="2066163"/>
            <a:ext cx="261900" cy="0"/>
          </a:xfrm>
          <a:prstGeom prst="straightConnector1">
            <a:avLst/>
          </a:prstGeom>
          <a:noFill/>
          <a:ln cap="flat" cmpd="sng" w="9525">
            <a:solidFill>
              <a:srgbClr val="595959"/>
            </a:solidFill>
            <a:prstDash val="solid"/>
            <a:round/>
            <a:headEnd len="med" w="med" type="none"/>
            <a:tailEnd len="med" w="med" type="stealth"/>
          </a:ln>
        </p:spPr>
      </p:cxnSp>
      <p:cxnSp>
        <p:nvCxnSpPr>
          <p:cNvPr id="85" name="Google Shape;85;p14"/>
          <p:cNvCxnSpPr>
            <a:stCxn id="81" idx="0"/>
            <a:endCxn id="83" idx="2"/>
          </p:cNvCxnSpPr>
          <p:nvPr/>
        </p:nvCxnSpPr>
        <p:spPr>
          <a:xfrm rot="10800000">
            <a:off x="6108000" y="2370800"/>
            <a:ext cx="0" cy="942000"/>
          </a:xfrm>
          <a:prstGeom prst="straightConnector1">
            <a:avLst/>
          </a:prstGeom>
          <a:noFill/>
          <a:ln cap="flat" cmpd="sng" w="9525">
            <a:solidFill>
              <a:srgbClr val="6AA84F"/>
            </a:solidFill>
            <a:prstDash val="solid"/>
            <a:round/>
            <a:headEnd len="med" w="med" type="none"/>
            <a:tailEnd len="med" w="med" type="none"/>
          </a:ln>
        </p:spPr>
      </p:cxnSp>
      <p:sp>
        <p:nvSpPr>
          <p:cNvPr id="86" name="Google Shape;86;p14"/>
          <p:cNvSpPr/>
          <p:nvPr/>
        </p:nvSpPr>
        <p:spPr>
          <a:xfrm>
            <a:off x="7458600" y="3312813"/>
            <a:ext cx="1090800" cy="1062000"/>
          </a:xfrm>
          <a:prstGeom prst="ellipse">
            <a:avLst/>
          </a:prstGeom>
          <a:solidFill>
            <a:srgbClr val="3C78D8"/>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C78D8"/>
              </a:solidFill>
            </a:endParaRPr>
          </a:p>
        </p:txBody>
      </p:sp>
      <p:sp>
        <p:nvSpPr>
          <p:cNvPr id="87" name="Google Shape;87;p14"/>
          <p:cNvSpPr txBox="1"/>
          <p:nvPr/>
        </p:nvSpPr>
        <p:spPr>
          <a:xfrm>
            <a:off x="7448850" y="3659175"/>
            <a:ext cx="113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Phase V</a:t>
            </a:r>
            <a:endParaRPr b="1" sz="1200">
              <a:solidFill>
                <a:srgbClr val="FFFFFF"/>
              </a:solidFill>
            </a:endParaRPr>
          </a:p>
        </p:txBody>
      </p:sp>
      <p:sp>
        <p:nvSpPr>
          <p:cNvPr id="88" name="Google Shape;88;p14"/>
          <p:cNvSpPr txBox="1"/>
          <p:nvPr/>
        </p:nvSpPr>
        <p:spPr>
          <a:xfrm>
            <a:off x="7186950" y="1761663"/>
            <a:ext cx="1634100" cy="6090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t>Make a Decision</a:t>
            </a:r>
            <a:endParaRPr b="1">
              <a:solidFill>
                <a:srgbClr val="000000"/>
              </a:solidFill>
            </a:endParaRPr>
          </a:p>
          <a:p>
            <a:pPr indent="0" lvl="0" marL="0" rtl="0" algn="ctr">
              <a:spcBef>
                <a:spcPts val="0"/>
              </a:spcBef>
              <a:spcAft>
                <a:spcPts val="0"/>
              </a:spcAft>
              <a:buNone/>
            </a:pPr>
            <a:r>
              <a:t/>
            </a:r>
            <a:endParaRPr b="1"/>
          </a:p>
        </p:txBody>
      </p:sp>
      <p:cxnSp>
        <p:nvCxnSpPr>
          <p:cNvPr id="89" name="Google Shape;89;p14"/>
          <p:cNvCxnSpPr>
            <a:stCxn id="86" idx="0"/>
            <a:endCxn id="88" idx="2"/>
          </p:cNvCxnSpPr>
          <p:nvPr/>
        </p:nvCxnSpPr>
        <p:spPr>
          <a:xfrm rot="10800000">
            <a:off x="8004000" y="2370813"/>
            <a:ext cx="0" cy="942000"/>
          </a:xfrm>
          <a:prstGeom prst="straightConnector1">
            <a:avLst/>
          </a:prstGeom>
          <a:noFill/>
          <a:ln cap="flat" cmpd="sng" w="9525">
            <a:solidFill>
              <a:srgbClr val="3C78D8"/>
            </a:solidFill>
            <a:prstDash val="solid"/>
            <a:round/>
            <a:headEnd len="med" w="med" type="none"/>
            <a:tailEnd len="med" w="med" type="none"/>
          </a:ln>
        </p:spPr>
      </p:cxnSp>
      <p:cxnSp>
        <p:nvCxnSpPr>
          <p:cNvPr id="90" name="Google Shape;90;p14"/>
          <p:cNvCxnSpPr>
            <a:stCxn id="83" idx="3"/>
            <a:endCxn id="88" idx="1"/>
          </p:cNvCxnSpPr>
          <p:nvPr/>
        </p:nvCxnSpPr>
        <p:spPr>
          <a:xfrm>
            <a:off x="6925050" y="2066150"/>
            <a:ext cx="261900" cy="0"/>
          </a:xfrm>
          <a:prstGeom prst="straightConnector1">
            <a:avLst/>
          </a:prstGeom>
          <a:noFill/>
          <a:ln cap="flat" cmpd="sng" w="9525">
            <a:solidFill>
              <a:srgbClr val="595959"/>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 Identifying Core Chemical Scaffolds </a:t>
            </a:r>
            <a:endParaRPr b="1" sz="2000"/>
          </a:p>
        </p:txBody>
      </p:sp>
      <p:pic>
        <p:nvPicPr>
          <p:cNvPr id="96" name="Google Shape;96;p15"/>
          <p:cNvPicPr preferRelativeResize="0"/>
          <p:nvPr/>
        </p:nvPicPr>
        <p:blipFill>
          <a:blip r:embed="rId3">
            <a:alphaModFix/>
          </a:blip>
          <a:stretch>
            <a:fillRect/>
          </a:stretch>
        </p:blipFill>
        <p:spPr>
          <a:xfrm>
            <a:off x="455800" y="2301725"/>
            <a:ext cx="1822999" cy="2636598"/>
          </a:xfrm>
          <a:prstGeom prst="rect">
            <a:avLst/>
          </a:prstGeom>
          <a:noFill/>
          <a:ln cap="flat" cmpd="sng" w="9525">
            <a:solidFill>
              <a:srgbClr val="B7B7B7"/>
            </a:solidFill>
            <a:prstDash val="solid"/>
            <a:round/>
            <a:headEnd len="sm" w="sm" type="none"/>
            <a:tailEnd len="sm" w="sm" type="none"/>
          </a:ln>
        </p:spPr>
      </p:pic>
      <p:sp>
        <p:nvSpPr>
          <p:cNvPr id="97" name="Google Shape;97;p15"/>
          <p:cNvSpPr txBox="1"/>
          <p:nvPr/>
        </p:nvSpPr>
        <p:spPr>
          <a:xfrm>
            <a:off x="1056650" y="1817575"/>
            <a:ext cx="6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rPr>
              <a:t>LSD</a:t>
            </a:r>
            <a:endParaRPr b="1">
              <a:solidFill>
                <a:srgbClr val="666666"/>
              </a:solidFill>
            </a:endParaRPr>
          </a:p>
        </p:txBody>
      </p:sp>
      <p:pic>
        <p:nvPicPr>
          <p:cNvPr id="98" name="Google Shape;98;p15"/>
          <p:cNvPicPr preferRelativeResize="0"/>
          <p:nvPr/>
        </p:nvPicPr>
        <p:blipFill>
          <a:blip r:embed="rId4">
            <a:alphaModFix/>
          </a:blip>
          <a:stretch>
            <a:fillRect/>
          </a:stretch>
        </p:blipFill>
        <p:spPr>
          <a:xfrm>
            <a:off x="2682862" y="886400"/>
            <a:ext cx="3151326" cy="1472375"/>
          </a:xfrm>
          <a:prstGeom prst="rect">
            <a:avLst/>
          </a:prstGeom>
          <a:noFill/>
          <a:ln cap="flat" cmpd="sng" w="9525">
            <a:solidFill>
              <a:srgbClr val="999999"/>
            </a:solidFill>
            <a:prstDash val="solid"/>
            <a:round/>
            <a:headEnd len="sm" w="sm" type="none"/>
            <a:tailEnd len="sm" w="sm" type="none"/>
          </a:ln>
        </p:spPr>
      </p:pic>
      <p:sp>
        <p:nvSpPr>
          <p:cNvPr id="99" name="Google Shape;99;p15"/>
          <p:cNvSpPr txBox="1"/>
          <p:nvPr/>
        </p:nvSpPr>
        <p:spPr>
          <a:xfrm>
            <a:off x="3410126" y="486200"/>
            <a:ext cx="169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66666"/>
                </a:solidFill>
              </a:rPr>
              <a:t>Dehydroemetine</a:t>
            </a:r>
            <a:endParaRPr b="1">
              <a:solidFill>
                <a:srgbClr val="666666"/>
              </a:solidFill>
            </a:endParaRPr>
          </a:p>
        </p:txBody>
      </p:sp>
      <p:pic>
        <p:nvPicPr>
          <p:cNvPr id="100" name="Google Shape;100;p15"/>
          <p:cNvPicPr preferRelativeResize="0"/>
          <p:nvPr/>
        </p:nvPicPr>
        <p:blipFill>
          <a:blip r:embed="rId5">
            <a:alphaModFix/>
          </a:blip>
          <a:stretch>
            <a:fillRect/>
          </a:stretch>
        </p:blipFill>
        <p:spPr>
          <a:xfrm>
            <a:off x="5928124" y="2448925"/>
            <a:ext cx="2998113" cy="2263224"/>
          </a:xfrm>
          <a:prstGeom prst="rect">
            <a:avLst/>
          </a:prstGeom>
          <a:noFill/>
          <a:ln cap="flat" cmpd="sng" w="9525">
            <a:solidFill>
              <a:srgbClr val="999999"/>
            </a:solidFill>
            <a:prstDash val="solid"/>
            <a:round/>
            <a:headEnd len="sm" w="sm" type="none"/>
            <a:tailEnd len="sm" w="sm" type="none"/>
          </a:ln>
        </p:spPr>
      </p:pic>
      <p:sp>
        <p:nvSpPr>
          <p:cNvPr id="101" name="Google Shape;101;p15"/>
          <p:cNvSpPr txBox="1"/>
          <p:nvPr/>
        </p:nvSpPr>
        <p:spPr>
          <a:xfrm>
            <a:off x="6755551" y="1958575"/>
            <a:ext cx="169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666666"/>
                </a:solidFill>
              </a:rPr>
              <a:t>Vincristine</a:t>
            </a:r>
            <a:endParaRPr b="1">
              <a:solidFill>
                <a:srgbClr val="666666"/>
              </a:solidFill>
            </a:endParaRPr>
          </a:p>
        </p:txBody>
      </p:sp>
      <p:sp>
        <p:nvSpPr>
          <p:cNvPr id="102" name="Google Shape;102;p15"/>
          <p:cNvSpPr txBox="1"/>
          <p:nvPr/>
        </p:nvSpPr>
        <p:spPr>
          <a:xfrm>
            <a:off x="949600" y="2990100"/>
            <a:ext cx="1105200" cy="939000"/>
          </a:xfrm>
          <a:prstGeom prst="rect">
            <a:avLst/>
          </a:prstGeom>
          <a:noFill/>
          <a:ln cap="flat" cmpd="sng" w="28575">
            <a:solidFill>
              <a:srgbClr val="FF00FF"/>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103" name="Google Shape;103;p15"/>
          <p:cNvSpPr txBox="1"/>
          <p:nvPr/>
        </p:nvSpPr>
        <p:spPr>
          <a:xfrm>
            <a:off x="3767675" y="1603775"/>
            <a:ext cx="1105200" cy="939000"/>
          </a:xfrm>
          <a:prstGeom prst="rect">
            <a:avLst/>
          </a:prstGeom>
          <a:noFill/>
          <a:ln cap="flat" cmpd="sng" w="28575">
            <a:solidFill>
              <a:srgbClr val="FF00FF"/>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104" name="Google Shape;104;p15"/>
          <p:cNvSpPr txBox="1"/>
          <p:nvPr/>
        </p:nvSpPr>
        <p:spPr>
          <a:xfrm>
            <a:off x="7913400" y="2896175"/>
            <a:ext cx="918900" cy="810300"/>
          </a:xfrm>
          <a:prstGeom prst="rect">
            <a:avLst/>
          </a:prstGeom>
          <a:noFill/>
          <a:ln cap="flat" cmpd="sng" w="28575">
            <a:solidFill>
              <a:srgbClr val="FF00FF"/>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cxnSp>
        <p:nvCxnSpPr>
          <p:cNvPr id="105" name="Google Shape;105;p15"/>
          <p:cNvCxnSpPr>
            <a:stCxn id="102" idx="3"/>
            <a:endCxn id="106" idx="1"/>
          </p:cNvCxnSpPr>
          <p:nvPr/>
        </p:nvCxnSpPr>
        <p:spPr>
          <a:xfrm>
            <a:off x="2054800" y="3459600"/>
            <a:ext cx="1713000" cy="183900"/>
          </a:xfrm>
          <a:prstGeom prst="straightConnector1">
            <a:avLst/>
          </a:prstGeom>
          <a:noFill/>
          <a:ln cap="flat" cmpd="sng" w="9525">
            <a:solidFill>
              <a:srgbClr val="FF00FF"/>
            </a:solidFill>
            <a:prstDash val="dot"/>
            <a:round/>
            <a:headEnd len="med" w="med" type="none"/>
            <a:tailEnd len="med" w="med" type="none"/>
          </a:ln>
        </p:spPr>
      </p:cxnSp>
      <p:cxnSp>
        <p:nvCxnSpPr>
          <p:cNvPr id="107" name="Google Shape;107;p15"/>
          <p:cNvCxnSpPr>
            <a:stCxn id="106" idx="0"/>
            <a:endCxn id="103" idx="2"/>
          </p:cNvCxnSpPr>
          <p:nvPr/>
        </p:nvCxnSpPr>
        <p:spPr>
          <a:xfrm flipH="1" rot="10800000">
            <a:off x="4172962" y="2542925"/>
            <a:ext cx="147300" cy="695400"/>
          </a:xfrm>
          <a:prstGeom prst="straightConnector1">
            <a:avLst/>
          </a:prstGeom>
          <a:noFill/>
          <a:ln cap="flat" cmpd="sng" w="9525">
            <a:solidFill>
              <a:srgbClr val="FF00FF"/>
            </a:solidFill>
            <a:prstDash val="dot"/>
            <a:round/>
            <a:headEnd len="med" w="med" type="none"/>
            <a:tailEnd len="med" w="med" type="none"/>
          </a:ln>
        </p:spPr>
      </p:cxnSp>
      <p:pic>
        <p:nvPicPr>
          <p:cNvPr id="106" name="Google Shape;106;p15"/>
          <p:cNvPicPr preferRelativeResize="0"/>
          <p:nvPr/>
        </p:nvPicPr>
        <p:blipFill>
          <a:blip r:embed="rId6">
            <a:alphaModFix/>
          </a:blip>
          <a:stretch>
            <a:fillRect/>
          </a:stretch>
        </p:blipFill>
        <p:spPr>
          <a:xfrm>
            <a:off x="3767812" y="3238325"/>
            <a:ext cx="810300" cy="810300"/>
          </a:xfrm>
          <a:prstGeom prst="rect">
            <a:avLst/>
          </a:prstGeom>
          <a:noFill/>
          <a:ln cap="flat" cmpd="sng" w="9525">
            <a:solidFill>
              <a:srgbClr val="FF00FF"/>
            </a:solidFill>
            <a:prstDash val="solid"/>
            <a:round/>
            <a:headEnd len="sm" w="sm" type="none"/>
            <a:tailEnd len="sm" w="sm" type="none"/>
          </a:ln>
        </p:spPr>
      </p:pic>
      <p:cxnSp>
        <p:nvCxnSpPr>
          <p:cNvPr id="108" name="Google Shape;108;p15"/>
          <p:cNvCxnSpPr>
            <a:stCxn id="106" idx="3"/>
            <a:endCxn id="104" idx="1"/>
          </p:cNvCxnSpPr>
          <p:nvPr/>
        </p:nvCxnSpPr>
        <p:spPr>
          <a:xfrm flipH="1" rot="10800000">
            <a:off x="4578112" y="3301175"/>
            <a:ext cx="3335400" cy="342300"/>
          </a:xfrm>
          <a:prstGeom prst="straightConnector1">
            <a:avLst/>
          </a:prstGeom>
          <a:noFill/>
          <a:ln cap="flat" cmpd="sng" w="9525">
            <a:solidFill>
              <a:srgbClr val="FF00FF"/>
            </a:solidFill>
            <a:prstDash val="dot"/>
            <a:round/>
            <a:headEnd len="med" w="med" type="none"/>
            <a:tailEnd len="med" w="med" type="none"/>
          </a:ln>
        </p:spPr>
      </p:cxnSp>
      <p:sp>
        <p:nvSpPr>
          <p:cNvPr id="109" name="Google Shape;109;p15"/>
          <p:cNvSpPr txBox="1"/>
          <p:nvPr/>
        </p:nvSpPr>
        <p:spPr>
          <a:xfrm>
            <a:off x="949600" y="4153850"/>
            <a:ext cx="1696800" cy="939000"/>
          </a:xfrm>
          <a:prstGeom prst="rect">
            <a:avLst/>
          </a:prstGeom>
          <a:noFill/>
          <a:ln cap="flat" cmpd="sng" w="28575">
            <a:solidFill>
              <a:srgbClr val="19BBD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110" name="Google Shape;110;p15"/>
          <p:cNvSpPr txBox="1"/>
          <p:nvPr/>
        </p:nvSpPr>
        <p:spPr>
          <a:xfrm rot="1874711">
            <a:off x="5602643" y="2673766"/>
            <a:ext cx="1696930" cy="938914"/>
          </a:xfrm>
          <a:prstGeom prst="rect">
            <a:avLst/>
          </a:prstGeom>
          <a:noFill/>
          <a:ln cap="flat" cmpd="sng" w="28575">
            <a:solidFill>
              <a:srgbClr val="19BBD5"/>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111" name="Google Shape;111;p15"/>
          <p:cNvSpPr txBox="1"/>
          <p:nvPr/>
        </p:nvSpPr>
        <p:spPr>
          <a:xfrm rot="5400888">
            <a:off x="2330797" y="940978"/>
            <a:ext cx="1161000" cy="592200"/>
          </a:xfrm>
          <a:prstGeom prst="rect">
            <a:avLst/>
          </a:prstGeom>
          <a:noFill/>
          <a:ln cap="flat" cmpd="sng" w="28575">
            <a:solidFill>
              <a:srgbClr val="9900FF"/>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II: Design your synthesis </a:t>
            </a:r>
            <a:endParaRPr b="1" sz="2000"/>
          </a:p>
        </p:txBody>
      </p:sp>
      <p:pic>
        <p:nvPicPr>
          <p:cNvPr id="117" name="Google Shape;117;p16"/>
          <p:cNvPicPr preferRelativeResize="0"/>
          <p:nvPr/>
        </p:nvPicPr>
        <p:blipFill>
          <a:blip r:embed="rId3">
            <a:alphaModFix/>
          </a:blip>
          <a:stretch>
            <a:fillRect/>
          </a:stretch>
        </p:blipFill>
        <p:spPr>
          <a:xfrm>
            <a:off x="643600" y="667500"/>
            <a:ext cx="1447375" cy="1410950"/>
          </a:xfrm>
          <a:prstGeom prst="rect">
            <a:avLst/>
          </a:prstGeom>
          <a:noFill/>
          <a:ln>
            <a:noFill/>
          </a:ln>
        </p:spPr>
      </p:pic>
      <p:sp>
        <p:nvSpPr>
          <p:cNvPr id="118" name="Google Shape;118;p16"/>
          <p:cNvSpPr txBox="1"/>
          <p:nvPr/>
        </p:nvSpPr>
        <p:spPr>
          <a:xfrm>
            <a:off x="1251638" y="1133525"/>
            <a:ext cx="2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19" name="Google Shape;119;p16"/>
          <p:cNvSpPr txBox="1"/>
          <p:nvPr/>
        </p:nvSpPr>
        <p:spPr>
          <a:xfrm>
            <a:off x="1389599" y="1201775"/>
            <a:ext cx="2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20" name="Google Shape;120;p16"/>
          <p:cNvSpPr txBox="1"/>
          <p:nvPr/>
        </p:nvSpPr>
        <p:spPr>
          <a:xfrm>
            <a:off x="1251649" y="1404750"/>
            <a:ext cx="2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cxnSp>
        <p:nvCxnSpPr>
          <p:cNvPr id="121" name="Google Shape;121;p16"/>
          <p:cNvCxnSpPr>
            <a:stCxn id="117" idx="3"/>
          </p:cNvCxnSpPr>
          <p:nvPr/>
        </p:nvCxnSpPr>
        <p:spPr>
          <a:xfrm>
            <a:off x="2090975" y="1372975"/>
            <a:ext cx="483900" cy="630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16"/>
          <p:cNvPicPr preferRelativeResize="0"/>
          <p:nvPr/>
        </p:nvPicPr>
        <p:blipFill>
          <a:blip r:embed="rId3">
            <a:alphaModFix/>
          </a:blip>
          <a:stretch>
            <a:fillRect/>
          </a:stretch>
        </p:blipFill>
        <p:spPr>
          <a:xfrm>
            <a:off x="2671762" y="667500"/>
            <a:ext cx="1447375" cy="1410950"/>
          </a:xfrm>
          <a:prstGeom prst="rect">
            <a:avLst/>
          </a:prstGeom>
          <a:noFill/>
          <a:ln>
            <a:noFill/>
          </a:ln>
        </p:spPr>
      </p:pic>
      <p:cxnSp>
        <p:nvCxnSpPr>
          <p:cNvPr id="123" name="Google Shape;123;p16"/>
          <p:cNvCxnSpPr/>
          <p:nvPr/>
        </p:nvCxnSpPr>
        <p:spPr>
          <a:xfrm rot="10800000">
            <a:off x="3425163" y="1469000"/>
            <a:ext cx="158700" cy="268200"/>
          </a:xfrm>
          <a:prstGeom prst="straightConnector1">
            <a:avLst/>
          </a:prstGeom>
          <a:noFill/>
          <a:ln cap="flat" cmpd="sng" w="19050">
            <a:solidFill>
              <a:srgbClr val="FF00FF"/>
            </a:solidFill>
            <a:prstDash val="solid"/>
            <a:round/>
            <a:headEnd len="med" w="med" type="none"/>
            <a:tailEnd len="med" w="med" type="none"/>
          </a:ln>
        </p:spPr>
      </p:cxnSp>
      <p:cxnSp>
        <p:nvCxnSpPr>
          <p:cNvPr id="124" name="Google Shape;124;p16"/>
          <p:cNvCxnSpPr/>
          <p:nvPr/>
        </p:nvCxnSpPr>
        <p:spPr>
          <a:xfrm>
            <a:off x="4216025" y="1494750"/>
            <a:ext cx="524100" cy="2100"/>
          </a:xfrm>
          <a:prstGeom prst="straightConnector1">
            <a:avLst/>
          </a:prstGeom>
          <a:noFill/>
          <a:ln cap="flat" cmpd="sng" w="9525">
            <a:solidFill>
              <a:schemeClr val="dk2"/>
            </a:solidFill>
            <a:prstDash val="solid"/>
            <a:round/>
            <a:headEnd len="med" w="med" type="none"/>
            <a:tailEnd len="med" w="med" type="triangle"/>
          </a:ln>
        </p:spPr>
      </p:cxnSp>
      <p:pic>
        <p:nvPicPr>
          <p:cNvPr id="125" name="Google Shape;125;p16"/>
          <p:cNvPicPr preferRelativeResize="0"/>
          <p:nvPr/>
        </p:nvPicPr>
        <p:blipFill>
          <a:blip r:embed="rId4">
            <a:alphaModFix/>
          </a:blip>
          <a:stretch>
            <a:fillRect/>
          </a:stretch>
        </p:blipFill>
        <p:spPr>
          <a:xfrm>
            <a:off x="4867900" y="725012"/>
            <a:ext cx="1375825" cy="1295925"/>
          </a:xfrm>
          <a:prstGeom prst="rect">
            <a:avLst/>
          </a:prstGeom>
          <a:noFill/>
          <a:ln>
            <a:noFill/>
          </a:ln>
        </p:spPr>
      </p:pic>
      <p:cxnSp>
        <p:nvCxnSpPr>
          <p:cNvPr id="126" name="Google Shape;126;p16"/>
          <p:cNvCxnSpPr/>
          <p:nvPr/>
        </p:nvCxnSpPr>
        <p:spPr>
          <a:xfrm rot="10800000">
            <a:off x="5238250" y="1467313"/>
            <a:ext cx="302400" cy="8100"/>
          </a:xfrm>
          <a:prstGeom prst="straightConnector1">
            <a:avLst/>
          </a:prstGeom>
          <a:noFill/>
          <a:ln cap="flat" cmpd="sng" w="19050">
            <a:solidFill>
              <a:srgbClr val="FF00FF"/>
            </a:solidFill>
            <a:prstDash val="solid"/>
            <a:round/>
            <a:headEnd len="med" w="med" type="none"/>
            <a:tailEnd len="med" w="med" type="none"/>
          </a:ln>
        </p:spPr>
      </p:cxnSp>
      <p:cxnSp>
        <p:nvCxnSpPr>
          <p:cNvPr id="127" name="Google Shape;127;p16"/>
          <p:cNvCxnSpPr/>
          <p:nvPr/>
        </p:nvCxnSpPr>
        <p:spPr>
          <a:xfrm>
            <a:off x="6371500" y="1492638"/>
            <a:ext cx="509100" cy="2100"/>
          </a:xfrm>
          <a:prstGeom prst="straightConnector1">
            <a:avLst/>
          </a:prstGeom>
          <a:noFill/>
          <a:ln cap="flat" cmpd="sng" w="9525">
            <a:solidFill>
              <a:schemeClr val="dk2"/>
            </a:solidFill>
            <a:prstDash val="solid"/>
            <a:round/>
            <a:headEnd len="med" w="med" type="none"/>
            <a:tailEnd len="med" w="med" type="triangle"/>
          </a:ln>
        </p:spPr>
      </p:cxnSp>
      <p:pic>
        <p:nvPicPr>
          <p:cNvPr id="128" name="Google Shape;128;p16"/>
          <p:cNvPicPr preferRelativeResize="0"/>
          <p:nvPr/>
        </p:nvPicPr>
        <p:blipFill>
          <a:blip r:embed="rId5">
            <a:alphaModFix/>
          </a:blip>
          <a:stretch>
            <a:fillRect/>
          </a:stretch>
        </p:blipFill>
        <p:spPr>
          <a:xfrm>
            <a:off x="7008375" y="730501"/>
            <a:ext cx="1342750" cy="1342750"/>
          </a:xfrm>
          <a:prstGeom prst="rect">
            <a:avLst/>
          </a:prstGeom>
          <a:noFill/>
          <a:ln cap="flat" cmpd="sng" w="9525">
            <a:solidFill>
              <a:schemeClr val="dk2"/>
            </a:solidFill>
            <a:prstDash val="solid"/>
            <a:round/>
            <a:headEnd len="sm" w="sm" type="none"/>
            <a:tailEnd len="sm" w="sm" type="none"/>
          </a:ln>
        </p:spPr>
      </p:pic>
      <p:pic>
        <p:nvPicPr>
          <p:cNvPr id="129" name="Google Shape;129;p16"/>
          <p:cNvPicPr preferRelativeResize="0"/>
          <p:nvPr/>
        </p:nvPicPr>
        <p:blipFill>
          <a:blip r:embed="rId6">
            <a:alphaModFix/>
          </a:blip>
          <a:stretch>
            <a:fillRect/>
          </a:stretch>
        </p:blipFill>
        <p:spPr>
          <a:xfrm>
            <a:off x="1077919" y="2758950"/>
            <a:ext cx="659143" cy="400200"/>
          </a:xfrm>
          <a:prstGeom prst="rect">
            <a:avLst/>
          </a:prstGeom>
          <a:noFill/>
          <a:ln>
            <a:noFill/>
          </a:ln>
        </p:spPr>
      </p:pic>
      <p:pic>
        <p:nvPicPr>
          <p:cNvPr id="130" name="Google Shape;130;p16"/>
          <p:cNvPicPr preferRelativeResize="0"/>
          <p:nvPr/>
        </p:nvPicPr>
        <p:blipFill>
          <a:blip r:embed="rId7">
            <a:alphaModFix/>
          </a:blip>
          <a:stretch>
            <a:fillRect/>
          </a:stretch>
        </p:blipFill>
        <p:spPr>
          <a:xfrm>
            <a:off x="2212112" y="2446487"/>
            <a:ext cx="1375825" cy="1025130"/>
          </a:xfrm>
          <a:prstGeom prst="rect">
            <a:avLst/>
          </a:prstGeom>
          <a:noFill/>
          <a:ln>
            <a:noFill/>
          </a:ln>
        </p:spPr>
      </p:pic>
      <p:sp>
        <p:nvSpPr>
          <p:cNvPr id="131" name="Google Shape;131;p16"/>
          <p:cNvSpPr txBox="1"/>
          <p:nvPr/>
        </p:nvSpPr>
        <p:spPr>
          <a:xfrm>
            <a:off x="1823388" y="2758950"/>
            <a:ext cx="3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cxnSp>
        <p:nvCxnSpPr>
          <p:cNvPr id="132" name="Google Shape;132;p16"/>
          <p:cNvCxnSpPr>
            <a:stCxn id="130" idx="3"/>
          </p:cNvCxnSpPr>
          <p:nvPr/>
        </p:nvCxnSpPr>
        <p:spPr>
          <a:xfrm>
            <a:off x="3587937" y="2959052"/>
            <a:ext cx="1306500" cy="27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16"/>
          <p:cNvSpPr txBox="1"/>
          <p:nvPr/>
        </p:nvSpPr>
        <p:spPr>
          <a:xfrm>
            <a:off x="3630225" y="2644000"/>
            <a:ext cx="126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a:t>
            </a:r>
            <a:r>
              <a:rPr lang="en" sz="1100"/>
              <a:t>mine reduction</a:t>
            </a:r>
            <a:endParaRPr sz="1100"/>
          </a:p>
        </p:txBody>
      </p:sp>
      <p:pic>
        <p:nvPicPr>
          <p:cNvPr id="134" name="Google Shape;134;p16"/>
          <p:cNvPicPr preferRelativeResize="0"/>
          <p:nvPr/>
        </p:nvPicPr>
        <p:blipFill>
          <a:blip r:embed="rId8">
            <a:alphaModFix/>
          </a:blip>
          <a:stretch>
            <a:fillRect/>
          </a:stretch>
        </p:blipFill>
        <p:spPr>
          <a:xfrm>
            <a:off x="4979525" y="2446475"/>
            <a:ext cx="1264200" cy="986267"/>
          </a:xfrm>
          <a:prstGeom prst="rect">
            <a:avLst/>
          </a:prstGeom>
          <a:noFill/>
          <a:ln>
            <a:noFill/>
          </a:ln>
        </p:spPr>
      </p:pic>
      <p:cxnSp>
        <p:nvCxnSpPr>
          <p:cNvPr id="135" name="Google Shape;135;p16"/>
          <p:cNvCxnSpPr>
            <a:endCxn id="136" idx="0"/>
          </p:cNvCxnSpPr>
          <p:nvPr/>
        </p:nvCxnSpPr>
        <p:spPr>
          <a:xfrm>
            <a:off x="6243652" y="3033371"/>
            <a:ext cx="1436100" cy="652200"/>
          </a:xfrm>
          <a:prstGeom prst="bentConnector2">
            <a:avLst/>
          </a:prstGeom>
          <a:noFill/>
          <a:ln cap="flat" cmpd="sng" w="9525">
            <a:solidFill>
              <a:schemeClr val="dk2"/>
            </a:solidFill>
            <a:prstDash val="solid"/>
            <a:round/>
            <a:headEnd len="med" w="med" type="none"/>
            <a:tailEnd len="med" w="med" type="stealth"/>
          </a:ln>
        </p:spPr>
      </p:cxnSp>
      <p:pic>
        <p:nvPicPr>
          <p:cNvPr id="136" name="Google Shape;136;p16"/>
          <p:cNvPicPr preferRelativeResize="0"/>
          <p:nvPr/>
        </p:nvPicPr>
        <p:blipFill>
          <a:blip r:embed="rId9">
            <a:alphaModFix/>
          </a:blip>
          <a:stretch>
            <a:fillRect/>
          </a:stretch>
        </p:blipFill>
        <p:spPr>
          <a:xfrm>
            <a:off x="7047652" y="3685571"/>
            <a:ext cx="1264200" cy="738216"/>
          </a:xfrm>
          <a:prstGeom prst="rect">
            <a:avLst/>
          </a:prstGeom>
          <a:noFill/>
          <a:ln>
            <a:noFill/>
          </a:ln>
        </p:spPr>
      </p:pic>
      <p:sp>
        <p:nvSpPr>
          <p:cNvPr id="137" name="Google Shape;137;p16"/>
          <p:cNvSpPr txBox="1"/>
          <p:nvPr/>
        </p:nvSpPr>
        <p:spPr>
          <a:xfrm>
            <a:off x="6384100" y="3826513"/>
            <a:ext cx="48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[Rh]</a:t>
            </a:r>
            <a:endParaRPr sz="1100"/>
          </a:p>
        </p:txBody>
      </p:sp>
      <p:cxnSp>
        <p:nvCxnSpPr>
          <p:cNvPr id="138" name="Google Shape;138;p16"/>
          <p:cNvCxnSpPr/>
          <p:nvPr/>
        </p:nvCxnSpPr>
        <p:spPr>
          <a:xfrm rot="10800000">
            <a:off x="6093052" y="4196504"/>
            <a:ext cx="954600" cy="9900"/>
          </a:xfrm>
          <a:prstGeom prst="straightConnector1">
            <a:avLst/>
          </a:prstGeom>
          <a:noFill/>
          <a:ln cap="flat" cmpd="sng" w="9525">
            <a:solidFill>
              <a:schemeClr val="dk2"/>
            </a:solidFill>
            <a:prstDash val="solid"/>
            <a:round/>
            <a:headEnd len="med" w="med" type="none"/>
            <a:tailEnd len="med" w="med" type="triangle"/>
          </a:ln>
        </p:spPr>
      </p:cxnSp>
      <p:pic>
        <p:nvPicPr>
          <p:cNvPr id="139" name="Google Shape;139;p16"/>
          <p:cNvPicPr preferRelativeResize="0"/>
          <p:nvPr/>
        </p:nvPicPr>
        <p:blipFill>
          <a:blip r:embed="rId10">
            <a:alphaModFix/>
          </a:blip>
          <a:stretch>
            <a:fillRect/>
          </a:stretch>
        </p:blipFill>
        <p:spPr>
          <a:xfrm>
            <a:off x="4572001" y="3519337"/>
            <a:ext cx="1264200" cy="1176383"/>
          </a:xfrm>
          <a:prstGeom prst="rect">
            <a:avLst/>
          </a:prstGeom>
          <a:noFill/>
          <a:ln>
            <a:noFill/>
          </a:ln>
        </p:spPr>
      </p:pic>
      <p:sp>
        <p:nvSpPr>
          <p:cNvPr id="140" name="Google Shape;140;p16"/>
          <p:cNvSpPr txBox="1"/>
          <p:nvPr/>
        </p:nvSpPr>
        <p:spPr>
          <a:xfrm>
            <a:off x="1019950" y="3972450"/>
            <a:ext cx="2340600" cy="400200"/>
          </a:xfrm>
          <a:prstGeom prst="rect">
            <a:avLst/>
          </a:prstGeom>
          <a:noFill/>
          <a:ln cap="flat" cmpd="sng" w="9525">
            <a:solidFill>
              <a:srgbClr val="19BBD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Chemical Space Scaffolds</a:t>
            </a:r>
            <a:endParaRPr/>
          </a:p>
        </p:txBody>
      </p:sp>
      <p:cxnSp>
        <p:nvCxnSpPr>
          <p:cNvPr id="141" name="Google Shape;141;p16"/>
          <p:cNvCxnSpPr>
            <a:stCxn id="140" idx="0"/>
            <a:endCxn id="129" idx="2"/>
          </p:cNvCxnSpPr>
          <p:nvPr/>
        </p:nvCxnSpPr>
        <p:spPr>
          <a:xfrm flipH="1" rot="5400000">
            <a:off x="1392250" y="3174450"/>
            <a:ext cx="813300" cy="782700"/>
          </a:xfrm>
          <a:prstGeom prst="bentConnector3">
            <a:avLst>
              <a:gd fmla="val 50000" name="adj1"/>
            </a:avLst>
          </a:prstGeom>
          <a:noFill/>
          <a:ln cap="flat" cmpd="sng" w="9525">
            <a:solidFill>
              <a:srgbClr val="19BBD5"/>
            </a:solidFill>
            <a:prstDash val="solid"/>
            <a:round/>
            <a:headEnd len="med" w="med" type="none"/>
            <a:tailEnd len="med" w="med" type="stealth"/>
          </a:ln>
        </p:spPr>
      </p:cxnSp>
      <p:cxnSp>
        <p:nvCxnSpPr>
          <p:cNvPr id="142" name="Google Shape;142;p16"/>
          <p:cNvCxnSpPr>
            <a:stCxn id="140" idx="0"/>
            <a:endCxn id="130" idx="2"/>
          </p:cNvCxnSpPr>
          <p:nvPr/>
        </p:nvCxnSpPr>
        <p:spPr>
          <a:xfrm rot="-5400000">
            <a:off x="2294800" y="3367200"/>
            <a:ext cx="500700" cy="709800"/>
          </a:xfrm>
          <a:prstGeom prst="bentConnector3">
            <a:avLst>
              <a:gd fmla="val 50013" name="adj1"/>
            </a:avLst>
          </a:prstGeom>
          <a:noFill/>
          <a:ln cap="flat" cmpd="sng" w="9525">
            <a:solidFill>
              <a:srgbClr val="19BBD5"/>
            </a:solidFill>
            <a:prstDash val="solid"/>
            <a:round/>
            <a:headEnd len="med" w="med" type="none"/>
            <a:tailEnd len="med" w="med" type="stealth"/>
          </a:ln>
        </p:spPr>
      </p:cxnSp>
      <p:cxnSp>
        <p:nvCxnSpPr>
          <p:cNvPr id="143" name="Google Shape;143;p16"/>
          <p:cNvCxnSpPr>
            <a:stCxn id="136" idx="2"/>
            <a:endCxn id="140" idx="2"/>
          </p:cNvCxnSpPr>
          <p:nvPr/>
        </p:nvCxnSpPr>
        <p:spPr>
          <a:xfrm flipH="1" rot="5400000">
            <a:off x="4909552" y="1653587"/>
            <a:ext cx="51000" cy="5489400"/>
          </a:xfrm>
          <a:prstGeom prst="bentConnector3">
            <a:avLst>
              <a:gd fmla="val -871691" name="adj1"/>
            </a:avLst>
          </a:prstGeom>
          <a:noFill/>
          <a:ln cap="flat" cmpd="sng" w="9525">
            <a:solidFill>
              <a:srgbClr val="19BBD5"/>
            </a:solidFill>
            <a:prstDash val="solid"/>
            <a:round/>
            <a:headEnd len="med" w="med" type="stealth"/>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3">
            <a:alphaModFix/>
          </a:blip>
          <a:srcRect b="0" l="15440" r="0" t="0"/>
          <a:stretch/>
        </p:blipFill>
        <p:spPr>
          <a:xfrm>
            <a:off x="0" y="-47175"/>
            <a:ext cx="9143999" cy="519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III: Selection of a Molecule</a:t>
            </a:r>
            <a:endParaRPr b="1" sz="2000"/>
          </a:p>
        </p:txBody>
      </p:sp>
      <p:pic>
        <p:nvPicPr>
          <p:cNvPr id="154" name="Google Shape;154;p18"/>
          <p:cNvPicPr preferRelativeResize="0"/>
          <p:nvPr/>
        </p:nvPicPr>
        <p:blipFill>
          <a:blip r:embed="rId3">
            <a:alphaModFix/>
          </a:blip>
          <a:stretch>
            <a:fillRect/>
          </a:stretch>
        </p:blipFill>
        <p:spPr>
          <a:xfrm>
            <a:off x="2168162" y="435651"/>
            <a:ext cx="1992775" cy="1397650"/>
          </a:xfrm>
          <a:prstGeom prst="rect">
            <a:avLst/>
          </a:prstGeom>
          <a:noFill/>
          <a:ln>
            <a:noFill/>
          </a:ln>
        </p:spPr>
      </p:pic>
      <p:pic>
        <p:nvPicPr>
          <p:cNvPr id="155" name="Google Shape;155;p18"/>
          <p:cNvPicPr preferRelativeResize="0"/>
          <p:nvPr/>
        </p:nvPicPr>
        <p:blipFill>
          <a:blip r:embed="rId4">
            <a:alphaModFix/>
          </a:blip>
          <a:stretch>
            <a:fillRect/>
          </a:stretch>
        </p:blipFill>
        <p:spPr>
          <a:xfrm>
            <a:off x="2153389" y="1521993"/>
            <a:ext cx="2022325" cy="1186682"/>
          </a:xfrm>
          <a:prstGeom prst="rect">
            <a:avLst/>
          </a:prstGeom>
          <a:noFill/>
          <a:ln>
            <a:noFill/>
          </a:ln>
        </p:spPr>
      </p:pic>
      <p:pic>
        <p:nvPicPr>
          <p:cNvPr id="156" name="Google Shape;156;p18"/>
          <p:cNvPicPr preferRelativeResize="0"/>
          <p:nvPr/>
        </p:nvPicPr>
        <p:blipFill>
          <a:blip r:embed="rId5">
            <a:alphaModFix/>
          </a:blip>
          <a:stretch>
            <a:fillRect/>
          </a:stretch>
        </p:blipFill>
        <p:spPr>
          <a:xfrm>
            <a:off x="2049361" y="3781200"/>
            <a:ext cx="2022326" cy="1272475"/>
          </a:xfrm>
          <a:prstGeom prst="rect">
            <a:avLst/>
          </a:prstGeom>
          <a:noFill/>
          <a:ln>
            <a:noFill/>
          </a:ln>
        </p:spPr>
      </p:pic>
      <p:pic>
        <p:nvPicPr>
          <p:cNvPr id="157" name="Google Shape;157;p18"/>
          <p:cNvPicPr preferRelativeResize="0"/>
          <p:nvPr/>
        </p:nvPicPr>
        <p:blipFill>
          <a:blip r:embed="rId6">
            <a:alphaModFix/>
          </a:blip>
          <a:stretch>
            <a:fillRect/>
          </a:stretch>
        </p:blipFill>
        <p:spPr>
          <a:xfrm>
            <a:off x="1783441" y="2666350"/>
            <a:ext cx="2554171" cy="1272475"/>
          </a:xfrm>
          <a:prstGeom prst="rect">
            <a:avLst/>
          </a:prstGeom>
          <a:noFill/>
          <a:ln>
            <a:noFill/>
          </a:ln>
        </p:spPr>
      </p:pic>
      <p:sp>
        <p:nvSpPr>
          <p:cNvPr id="158" name="Google Shape;158;p18"/>
          <p:cNvSpPr txBox="1"/>
          <p:nvPr/>
        </p:nvSpPr>
        <p:spPr>
          <a:xfrm>
            <a:off x="1692738" y="89212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a:t>
            </a:r>
            <a:endParaRPr/>
          </a:p>
        </p:txBody>
      </p:sp>
      <p:sp>
        <p:nvSpPr>
          <p:cNvPr id="159" name="Google Shape;159;p18"/>
          <p:cNvSpPr txBox="1"/>
          <p:nvPr/>
        </p:nvSpPr>
        <p:spPr>
          <a:xfrm>
            <a:off x="1692738" y="206052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t>
            </a:r>
            <a:endParaRPr/>
          </a:p>
        </p:txBody>
      </p:sp>
      <p:sp>
        <p:nvSpPr>
          <p:cNvPr id="160" name="Google Shape;160;p18"/>
          <p:cNvSpPr txBox="1"/>
          <p:nvPr/>
        </p:nvSpPr>
        <p:spPr>
          <a:xfrm>
            <a:off x="1692738" y="327427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a:t>
            </a:r>
            <a:endParaRPr/>
          </a:p>
        </p:txBody>
      </p:sp>
      <p:sp>
        <p:nvSpPr>
          <p:cNvPr id="161" name="Google Shape;161;p18"/>
          <p:cNvSpPr txBox="1"/>
          <p:nvPr/>
        </p:nvSpPr>
        <p:spPr>
          <a:xfrm>
            <a:off x="1692738" y="431567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a:t>
            </a:r>
            <a:endParaRPr/>
          </a:p>
        </p:txBody>
      </p:sp>
      <p:sp>
        <p:nvSpPr>
          <p:cNvPr id="162" name="Google Shape;162;p18"/>
          <p:cNvSpPr txBox="1"/>
          <p:nvPr/>
        </p:nvSpPr>
        <p:spPr>
          <a:xfrm>
            <a:off x="4337613" y="837700"/>
            <a:ext cx="8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Agonist</a:t>
            </a:r>
            <a:endParaRPr b="1">
              <a:solidFill>
                <a:srgbClr val="6AA84F"/>
              </a:solidFill>
            </a:endParaRPr>
          </a:p>
        </p:txBody>
      </p:sp>
      <p:sp>
        <p:nvSpPr>
          <p:cNvPr id="163" name="Google Shape;163;p18"/>
          <p:cNvSpPr txBox="1"/>
          <p:nvPr/>
        </p:nvSpPr>
        <p:spPr>
          <a:xfrm>
            <a:off x="4327963" y="1915250"/>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Anta</a:t>
            </a:r>
            <a:r>
              <a:rPr b="1" lang="en">
                <a:solidFill>
                  <a:srgbClr val="FF0000"/>
                </a:solidFill>
              </a:rPr>
              <a:t>gonist</a:t>
            </a:r>
            <a:endParaRPr b="1">
              <a:solidFill>
                <a:srgbClr val="FF0000"/>
              </a:solidFill>
            </a:endParaRPr>
          </a:p>
        </p:txBody>
      </p:sp>
      <p:sp>
        <p:nvSpPr>
          <p:cNvPr id="164" name="Google Shape;164;p18"/>
          <p:cNvSpPr txBox="1"/>
          <p:nvPr/>
        </p:nvSpPr>
        <p:spPr>
          <a:xfrm>
            <a:off x="4327963" y="3102488"/>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Antagonist</a:t>
            </a:r>
            <a:endParaRPr b="1">
              <a:solidFill>
                <a:srgbClr val="FF0000"/>
              </a:solidFill>
            </a:endParaRPr>
          </a:p>
        </p:txBody>
      </p:sp>
      <p:sp>
        <p:nvSpPr>
          <p:cNvPr id="165" name="Google Shape;165;p18"/>
          <p:cNvSpPr txBox="1"/>
          <p:nvPr/>
        </p:nvSpPr>
        <p:spPr>
          <a:xfrm>
            <a:off x="4327963" y="4289725"/>
            <a:ext cx="19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Agonist / </a:t>
            </a:r>
            <a:r>
              <a:rPr b="1" lang="en">
                <a:solidFill>
                  <a:srgbClr val="FF0000"/>
                </a:solidFill>
              </a:rPr>
              <a:t>Antagonist</a:t>
            </a:r>
            <a:endParaRPr b="1">
              <a:solidFill>
                <a:srgbClr val="FF0000"/>
              </a:solidFill>
            </a:endParaRPr>
          </a:p>
        </p:txBody>
      </p:sp>
      <p:sp>
        <p:nvSpPr>
          <p:cNvPr id="166" name="Google Shape;166;p18"/>
          <p:cNvSpPr txBox="1"/>
          <p:nvPr/>
        </p:nvSpPr>
        <p:spPr>
          <a:xfrm>
            <a:off x="6571363" y="1675250"/>
            <a:ext cx="879900" cy="400200"/>
          </a:xfrm>
          <a:prstGeom prst="rect">
            <a:avLst/>
          </a:prstGeom>
          <a:solidFill>
            <a:srgbClr val="99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5-HT</a:t>
            </a:r>
            <a:r>
              <a:rPr b="1" baseline="-25000" lang="en">
                <a:solidFill>
                  <a:srgbClr val="FFFFFF"/>
                </a:solidFill>
              </a:rPr>
              <a:t>2A</a:t>
            </a:r>
            <a:endParaRPr b="1" baseline="-25000">
              <a:solidFill>
                <a:srgbClr val="FFFFFF"/>
              </a:solidFill>
            </a:endParaRPr>
          </a:p>
        </p:txBody>
      </p:sp>
      <p:sp>
        <p:nvSpPr>
          <p:cNvPr id="167" name="Google Shape;167;p18"/>
          <p:cNvSpPr txBox="1"/>
          <p:nvPr/>
        </p:nvSpPr>
        <p:spPr>
          <a:xfrm>
            <a:off x="6571363" y="2321100"/>
            <a:ext cx="879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5-HT</a:t>
            </a:r>
            <a:r>
              <a:rPr b="1" baseline="-25000" lang="en">
                <a:solidFill>
                  <a:srgbClr val="FFFFFF"/>
                </a:solidFill>
              </a:rPr>
              <a:t>2B</a:t>
            </a:r>
            <a:endParaRPr b="1" baseline="-25000">
              <a:solidFill>
                <a:srgbClr val="FFFFFF"/>
              </a:solidFill>
            </a:endParaRPr>
          </a:p>
        </p:txBody>
      </p:sp>
      <p:sp>
        <p:nvSpPr>
          <p:cNvPr id="168" name="Google Shape;168;p18"/>
          <p:cNvSpPr txBox="1"/>
          <p:nvPr/>
        </p:nvSpPr>
        <p:spPr>
          <a:xfrm>
            <a:off x="6571363" y="2966950"/>
            <a:ext cx="879900" cy="400200"/>
          </a:xfrm>
          <a:prstGeom prst="rect">
            <a:avLst/>
          </a:prstGeom>
          <a:solidFill>
            <a:srgbClr val="00B0F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5-HT</a:t>
            </a:r>
            <a:r>
              <a:rPr b="1" baseline="-25000" lang="en">
                <a:solidFill>
                  <a:srgbClr val="FFFFFF"/>
                </a:solidFill>
              </a:rPr>
              <a:t>2C</a:t>
            </a:r>
            <a:endParaRPr b="1" baseline="-25000">
              <a:solidFill>
                <a:srgbClr val="FFFFFF"/>
              </a:solidFill>
            </a:endParaRPr>
          </a:p>
        </p:txBody>
      </p:sp>
      <p:cxnSp>
        <p:nvCxnSpPr>
          <p:cNvPr id="169" name="Google Shape;169;p18"/>
          <p:cNvCxnSpPr>
            <a:stCxn id="164" idx="3"/>
            <a:endCxn id="167" idx="1"/>
          </p:cNvCxnSpPr>
          <p:nvPr/>
        </p:nvCxnSpPr>
        <p:spPr>
          <a:xfrm flipH="1" rot="10800000">
            <a:off x="5587963" y="2521088"/>
            <a:ext cx="983400" cy="781500"/>
          </a:xfrm>
          <a:prstGeom prst="bentConnector3">
            <a:avLst>
              <a:gd fmla="val 50000" name="adj1"/>
            </a:avLst>
          </a:prstGeom>
          <a:noFill/>
          <a:ln cap="flat" cmpd="sng" w="9525">
            <a:solidFill>
              <a:srgbClr val="FF0000"/>
            </a:solidFill>
            <a:prstDash val="solid"/>
            <a:round/>
            <a:headEnd len="med" w="med" type="none"/>
            <a:tailEnd len="med" w="med" type="stealth"/>
          </a:ln>
        </p:spPr>
      </p:cxnSp>
      <p:cxnSp>
        <p:nvCxnSpPr>
          <p:cNvPr id="170" name="Google Shape;170;p18"/>
          <p:cNvCxnSpPr>
            <a:stCxn id="163" idx="3"/>
            <a:endCxn id="167" idx="1"/>
          </p:cNvCxnSpPr>
          <p:nvPr/>
        </p:nvCxnSpPr>
        <p:spPr>
          <a:xfrm>
            <a:off x="5587963" y="2115350"/>
            <a:ext cx="983400" cy="405900"/>
          </a:xfrm>
          <a:prstGeom prst="bentConnector3">
            <a:avLst>
              <a:gd fmla="val 50000" name="adj1"/>
            </a:avLst>
          </a:prstGeom>
          <a:noFill/>
          <a:ln cap="flat" cmpd="sng" w="9525">
            <a:solidFill>
              <a:srgbClr val="FF0000"/>
            </a:solidFill>
            <a:prstDash val="solid"/>
            <a:round/>
            <a:headEnd len="med" w="med" type="none"/>
            <a:tailEnd len="med" w="med" type="stealth"/>
          </a:ln>
        </p:spPr>
      </p:cxnSp>
      <p:cxnSp>
        <p:nvCxnSpPr>
          <p:cNvPr id="171" name="Google Shape;171;p18"/>
          <p:cNvCxnSpPr>
            <a:stCxn id="165" idx="3"/>
            <a:endCxn id="166" idx="1"/>
          </p:cNvCxnSpPr>
          <p:nvPr/>
        </p:nvCxnSpPr>
        <p:spPr>
          <a:xfrm flipH="1" rot="10800000">
            <a:off x="6320863" y="1875325"/>
            <a:ext cx="250500" cy="2614500"/>
          </a:xfrm>
          <a:prstGeom prst="bentConnector3">
            <a:avLst>
              <a:gd fmla="val 50000" name="adj1"/>
            </a:avLst>
          </a:prstGeom>
          <a:noFill/>
          <a:ln cap="flat" cmpd="sng" w="9525">
            <a:solidFill>
              <a:srgbClr val="FF0000"/>
            </a:solidFill>
            <a:prstDash val="solid"/>
            <a:round/>
            <a:headEnd len="med" w="med" type="none"/>
            <a:tailEnd len="med" w="med" type="stealth"/>
          </a:ln>
        </p:spPr>
      </p:cxnSp>
      <p:cxnSp>
        <p:nvCxnSpPr>
          <p:cNvPr id="172" name="Google Shape;172;p18"/>
          <p:cNvCxnSpPr>
            <a:stCxn id="165" idx="2"/>
            <a:endCxn id="167" idx="1"/>
          </p:cNvCxnSpPr>
          <p:nvPr/>
        </p:nvCxnSpPr>
        <p:spPr>
          <a:xfrm rot="-5400000">
            <a:off x="4863613" y="2982025"/>
            <a:ext cx="2168700" cy="1247100"/>
          </a:xfrm>
          <a:prstGeom prst="bentConnector4">
            <a:avLst>
              <a:gd fmla="val -10980" name="adj1"/>
              <a:gd fmla="val 96974" name="adj2"/>
            </a:avLst>
          </a:prstGeom>
          <a:noFill/>
          <a:ln cap="flat" cmpd="sng" w="9525">
            <a:solidFill>
              <a:srgbClr val="6AA84F"/>
            </a:solidFill>
            <a:prstDash val="solid"/>
            <a:round/>
            <a:headEnd len="med" w="med" type="none"/>
            <a:tailEnd len="med" w="med" type="stealth"/>
          </a:ln>
        </p:spPr>
      </p:cxnSp>
      <p:cxnSp>
        <p:nvCxnSpPr>
          <p:cNvPr id="173" name="Google Shape;173;p18"/>
          <p:cNvCxnSpPr>
            <a:stCxn id="162" idx="3"/>
            <a:endCxn id="167" idx="1"/>
          </p:cNvCxnSpPr>
          <p:nvPr/>
        </p:nvCxnSpPr>
        <p:spPr>
          <a:xfrm>
            <a:off x="5217513" y="1037800"/>
            <a:ext cx="1353900" cy="1483500"/>
          </a:xfrm>
          <a:prstGeom prst="bentConnector3">
            <a:avLst>
              <a:gd fmla="val 79078" name="adj1"/>
            </a:avLst>
          </a:prstGeom>
          <a:noFill/>
          <a:ln cap="flat" cmpd="sng" w="9525">
            <a:solidFill>
              <a:srgbClr val="6AA84F"/>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III: Unwritten “Bespoked” Rules</a:t>
            </a:r>
            <a:endParaRPr b="1" sz="2000"/>
          </a:p>
        </p:txBody>
      </p:sp>
      <p:pic>
        <p:nvPicPr>
          <p:cNvPr id="179" name="Google Shape;179;p19"/>
          <p:cNvPicPr preferRelativeResize="0"/>
          <p:nvPr/>
        </p:nvPicPr>
        <p:blipFill>
          <a:blip r:embed="rId3">
            <a:alphaModFix/>
          </a:blip>
          <a:stretch>
            <a:fillRect/>
          </a:stretch>
        </p:blipFill>
        <p:spPr>
          <a:xfrm>
            <a:off x="639100" y="486201"/>
            <a:ext cx="1992775" cy="1397650"/>
          </a:xfrm>
          <a:prstGeom prst="rect">
            <a:avLst/>
          </a:prstGeom>
          <a:noFill/>
          <a:ln>
            <a:noFill/>
          </a:ln>
        </p:spPr>
      </p:pic>
      <p:pic>
        <p:nvPicPr>
          <p:cNvPr id="180" name="Google Shape;180;p19"/>
          <p:cNvPicPr preferRelativeResize="0"/>
          <p:nvPr/>
        </p:nvPicPr>
        <p:blipFill>
          <a:blip r:embed="rId4">
            <a:alphaModFix/>
          </a:blip>
          <a:stretch>
            <a:fillRect/>
          </a:stretch>
        </p:blipFill>
        <p:spPr>
          <a:xfrm>
            <a:off x="624326" y="1572543"/>
            <a:ext cx="2022325" cy="1186682"/>
          </a:xfrm>
          <a:prstGeom prst="rect">
            <a:avLst/>
          </a:prstGeom>
          <a:noFill/>
          <a:ln>
            <a:noFill/>
          </a:ln>
        </p:spPr>
      </p:pic>
      <p:pic>
        <p:nvPicPr>
          <p:cNvPr id="181" name="Google Shape;181;p19"/>
          <p:cNvPicPr preferRelativeResize="0"/>
          <p:nvPr/>
        </p:nvPicPr>
        <p:blipFill>
          <a:blip r:embed="rId5">
            <a:alphaModFix/>
          </a:blip>
          <a:stretch>
            <a:fillRect/>
          </a:stretch>
        </p:blipFill>
        <p:spPr>
          <a:xfrm>
            <a:off x="520298" y="3831750"/>
            <a:ext cx="2022326" cy="1272475"/>
          </a:xfrm>
          <a:prstGeom prst="rect">
            <a:avLst/>
          </a:prstGeom>
          <a:noFill/>
          <a:ln>
            <a:noFill/>
          </a:ln>
        </p:spPr>
      </p:pic>
      <p:pic>
        <p:nvPicPr>
          <p:cNvPr id="182" name="Google Shape;182;p19"/>
          <p:cNvPicPr preferRelativeResize="0"/>
          <p:nvPr/>
        </p:nvPicPr>
        <p:blipFill>
          <a:blip r:embed="rId6">
            <a:alphaModFix/>
          </a:blip>
          <a:stretch>
            <a:fillRect/>
          </a:stretch>
        </p:blipFill>
        <p:spPr>
          <a:xfrm>
            <a:off x="254379" y="2716900"/>
            <a:ext cx="2554171" cy="1272475"/>
          </a:xfrm>
          <a:prstGeom prst="rect">
            <a:avLst/>
          </a:prstGeom>
          <a:noFill/>
          <a:ln>
            <a:noFill/>
          </a:ln>
        </p:spPr>
      </p:pic>
      <p:sp>
        <p:nvSpPr>
          <p:cNvPr id="183" name="Google Shape;183;p19"/>
          <p:cNvSpPr txBox="1"/>
          <p:nvPr/>
        </p:nvSpPr>
        <p:spPr>
          <a:xfrm>
            <a:off x="163675" y="94267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a:t>
            </a:r>
            <a:endParaRPr/>
          </a:p>
        </p:txBody>
      </p:sp>
      <p:sp>
        <p:nvSpPr>
          <p:cNvPr id="184" name="Google Shape;184;p19"/>
          <p:cNvSpPr txBox="1"/>
          <p:nvPr/>
        </p:nvSpPr>
        <p:spPr>
          <a:xfrm>
            <a:off x="163675" y="211107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t>
            </a:r>
            <a:endParaRPr/>
          </a:p>
        </p:txBody>
      </p:sp>
      <p:sp>
        <p:nvSpPr>
          <p:cNvPr id="185" name="Google Shape;185;p19"/>
          <p:cNvSpPr txBox="1"/>
          <p:nvPr/>
        </p:nvSpPr>
        <p:spPr>
          <a:xfrm>
            <a:off x="163675" y="332482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a:t>
            </a:r>
            <a:endParaRPr/>
          </a:p>
        </p:txBody>
      </p:sp>
      <p:sp>
        <p:nvSpPr>
          <p:cNvPr id="186" name="Google Shape;186;p19"/>
          <p:cNvSpPr txBox="1"/>
          <p:nvPr/>
        </p:nvSpPr>
        <p:spPr>
          <a:xfrm>
            <a:off x="163675" y="4366225"/>
            <a:ext cx="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a:t>
            </a:r>
            <a:endParaRPr/>
          </a:p>
        </p:txBody>
      </p:sp>
      <p:sp>
        <p:nvSpPr>
          <p:cNvPr id="187" name="Google Shape;187;p19"/>
          <p:cNvSpPr/>
          <p:nvPr/>
        </p:nvSpPr>
        <p:spPr>
          <a:xfrm>
            <a:off x="1463363" y="2093288"/>
            <a:ext cx="136200" cy="145200"/>
          </a:xfrm>
          <a:prstGeom prst="ellipse">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9"/>
          <p:cNvSpPr/>
          <p:nvPr/>
        </p:nvSpPr>
        <p:spPr>
          <a:xfrm>
            <a:off x="1280113" y="3280525"/>
            <a:ext cx="136200" cy="145200"/>
          </a:xfrm>
          <a:prstGeom prst="ellipse">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9"/>
          <p:cNvSpPr/>
          <p:nvPr/>
        </p:nvSpPr>
        <p:spPr>
          <a:xfrm>
            <a:off x="1143913" y="4448925"/>
            <a:ext cx="136200" cy="145200"/>
          </a:xfrm>
          <a:prstGeom prst="ellipse">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p:nvPr/>
        </p:nvSpPr>
        <p:spPr>
          <a:xfrm>
            <a:off x="1377963" y="1112425"/>
            <a:ext cx="136200" cy="145200"/>
          </a:xfrm>
          <a:prstGeom prst="ellipse">
            <a:avLst/>
          </a:prstGeom>
          <a:solidFill>
            <a:srgbClr val="00B0F0"/>
          </a:solidFill>
          <a:ln cap="flat" cmpd="sng" w="9525">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1" name="Google Shape;191;p19"/>
          <p:cNvPicPr preferRelativeResize="0"/>
          <p:nvPr/>
        </p:nvPicPr>
        <p:blipFill>
          <a:blip r:embed="rId3">
            <a:alphaModFix/>
          </a:blip>
          <a:stretch>
            <a:fillRect/>
          </a:stretch>
        </p:blipFill>
        <p:spPr>
          <a:xfrm>
            <a:off x="3422225" y="486201"/>
            <a:ext cx="1992775" cy="1397650"/>
          </a:xfrm>
          <a:prstGeom prst="rect">
            <a:avLst/>
          </a:prstGeom>
          <a:noFill/>
          <a:ln>
            <a:noFill/>
          </a:ln>
        </p:spPr>
      </p:pic>
      <p:pic>
        <p:nvPicPr>
          <p:cNvPr id="192" name="Google Shape;192;p19"/>
          <p:cNvPicPr preferRelativeResize="0"/>
          <p:nvPr/>
        </p:nvPicPr>
        <p:blipFill>
          <a:blip r:embed="rId4">
            <a:alphaModFix/>
          </a:blip>
          <a:stretch>
            <a:fillRect/>
          </a:stretch>
        </p:blipFill>
        <p:spPr>
          <a:xfrm>
            <a:off x="3407451" y="1572543"/>
            <a:ext cx="2022325" cy="1186682"/>
          </a:xfrm>
          <a:prstGeom prst="rect">
            <a:avLst/>
          </a:prstGeom>
          <a:noFill/>
          <a:ln>
            <a:noFill/>
          </a:ln>
        </p:spPr>
      </p:pic>
      <p:pic>
        <p:nvPicPr>
          <p:cNvPr id="193" name="Google Shape;193;p19"/>
          <p:cNvPicPr preferRelativeResize="0"/>
          <p:nvPr/>
        </p:nvPicPr>
        <p:blipFill>
          <a:blip r:embed="rId5">
            <a:alphaModFix/>
          </a:blip>
          <a:stretch>
            <a:fillRect/>
          </a:stretch>
        </p:blipFill>
        <p:spPr>
          <a:xfrm>
            <a:off x="3303423" y="3831750"/>
            <a:ext cx="2022326" cy="1272475"/>
          </a:xfrm>
          <a:prstGeom prst="rect">
            <a:avLst/>
          </a:prstGeom>
          <a:noFill/>
          <a:ln>
            <a:noFill/>
          </a:ln>
        </p:spPr>
      </p:pic>
      <p:pic>
        <p:nvPicPr>
          <p:cNvPr id="194" name="Google Shape;194;p19"/>
          <p:cNvPicPr preferRelativeResize="0"/>
          <p:nvPr/>
        </p:nvPicPr>
        <p:blipFill>
          <a:blip r:embed="rId6">
            <a:alphaModFix/>
          </a:blip>
          <a:stretch>
            <a:fillRect/>
          </a:stretch>
        </p:blipFill>
        <p:spPr>
          <a:xfrm>
            <a:off x="3037504" y="2716900"/>
            <a:ext cx="2554171" cy="1272475"/>
          </a:xfrm>
          <a:prstGeom prst="rect">
            <a:avLst/>
          </a:prstGeom>
          <a:noFill/>
          <a:ln>
            <a:noFill/>
          </a:ln>
        </p:spPr>
      </p:pic>
      <p:cxnSp>
        <p:nvCxnSpPr>
          <p:cNvPr id="195" name="Google Shape;195;p19"/>
          <p:cNvCxnSpPr/>
          <p:nvPr/>
        </p:nvCxnSpPr>
        <p:spPr>
          <a:xfrm>
            <a:off x="4746625" y="761775"/>
            <a:ext cx="507900" cy="535200"/>
          </a:xfrm>
          <a:prstGeom prst="straightConnector1">
            <a:avLst/>
          </a:prstGeom>
          <a:noFill/>
          <a:ln cap="flat" cmpd="sng" w="28575">
            <a:solidFill>
              <a:srgbClr val="FF0000"/>
            </a:solidFill>
            <a:prstDash val="solid"/>
            <a:round/>
            <a:headEnd len="med" w="med" type="none"/>
            <a:tailEnd len="med" w="med" type="none"/>
          </a:ln>
        </p:spPr>
      </p:cxnSp>
      <p:cxnSp>
        <p:nvCxnSpPr>
          <p:cNvPr id="196" name="Google Shape;196;p19"/>
          <p:cNvCxnSpPr/>
          <p:nvPr/>
        </p:nvCxnSpPr>
        <p:spPr>
          <a:xfrm>
            <a:off x="4746625" y="1821325"/>
            <a:ext cx="507900" cy="535200"/>
          </a:xfrm>
          <a:prstGeom prst="straightConnector1">
            <a:avLst/>
          </a:prstGeom>
          <a:noFill/>
          <a:ln cap="flat" cmpd="sng" w="28575">
            <a:solidFill>
              <a:srgbClr val="FF0000"/>
            </a:solidFill>
            <a:prstDash val="solid"/>
            <a:round/>
            <a:headEnd len="med" w="med" type="none"/>
            <a:tailEnd len="med" w="med" type="none"/>
          </a:ln>
        </p:spPr>
      </p:cxnSp>
      <p:cxnSp>
        <p:nvCxnSpPr>
          <p:cNvPr id="197" name="Google Shape;197;p19"/>
          <p:cNvCxnSpPr/>
          <p:nvPr/>
        </p:nvCxnSpPr>
        <p:spPr>
          <a:xfrm>
            <a:off x="4746625" y="3125800"/>
            <a:ext cx="507900" cy="535200"/>
          </a:xfrm>
          <a:prstGeom prst="straightConnector1">
            <a:avLst/>
          </a:prstGeom>
          <a:noFill/>
          <a:ln cap="flat" cmpd="sng" w="28575">
            <a:solidFill>
              <a:srgbClr val="9900FF"/>
            </a:solidFill>
            <a:prstDash val="solid"/>
            <a:round/>
            <a:headEnd len="med" w="med" type="none"/>
            <a:tailEnd len="med" w="med" type="none"/>
          </a:ln>
        </p:spPr>
      </p:cxnSp>
      <p:cxnSp>
        <p:nvCxnSpPr>
          <p:cNvPr id="198" name="Google Shape;198;p19"/>
          <p:cNvCxnSpPr/>
          <p:nvPr/>
        </p:nvCxnSpPr>
        <p:spPr>
          <a:xfrm flipH="1" rot="10800000">
            <a:off x="4772875" y="4349738"/>
            <a:ext cx="455400" cy="46500"/>
          </a:xfrm>
          <a:prstGeom prst="straightConnector1">
            <a:avLst/>
          </a:prstGeom>
          <a:noFill/>
          <a:ln cap="flat" cmpd="sng" w="28575">
            <a:solidFill>
              <a:srgbClr val="9900FF"/>
            </a:solidFill>
            <a:prstDash val="solid"/>
            <a:round/>
            <a:headEnd len="med" w="med" type="none"/>
            <a:tailEnd len="med" w="med" type="none"/>
          </a:ln>
        </p:spPr>
      </p:cxnSp>
      <p:pic>
        <p:nvPicPr>
          <p:cNvPr id="199" name="Google Shape;199;p19"/>
          <p:cNvPicPr preferRelativeResize="0"/>
          <p:nvPr/>
        </p:nvPicPr>
        <p:blipFill>
          <a:blip r:embed="rId7">
            <a:alphaModFix/>
          </a:blip>
          <a:stretch>
            <a:fillRect/>
          </a:stretch>
        </p:blipFill>
        <p:spPr>
          <a:xfrm>
            <a:off x="6531950" y="1508550"/>
            <a:ext cx="1229700" cy="1160738"/>
          </a:xfrm>
          <a:prstGeom prst="rect">
            <a:avLst/>
          </a:prstGeom>
          <a:noFill/>
          <a:ln>
            <a:noFill/>
          </a:ln>
        </p:spPr>
      </p:pic>
      <p:pic>
        <p:nvPicPr>
          <p:cNvPr id="200" name="Google Shape;200;p19"/>
          <p:cNvPicPr preferRelativeResize="0"/>
          <p:nvPr/>
        </p:nvPicPr>
        <p:blipFill>
          <a:blip r:embed="rId8">
            <a:alphaModFix/>
          </a:blip>
          <a:stretch>
            <a:fillRect/>
          </a:stretch>
        </p:blipFill>
        <p:spPr>
          <a:xfrm>
            <a:off x="6531950" y="2851125"/>
            <a:ext cx="1229702" cy="1272475"/>
          </a:xfrm>
          <a:prstGeom prst="rect">
            <a:avLst/>
          </a:prstGeom>
          <a:noFill/>
          <a:ln>
            <a:noFill/>
          </a:ln>
        </p:spPr>
      </p:pic>
      <p:sp>
        <p:nvSpPr>
          <p:cNvPr id="201" name="Google Shape;201;p19"/>
          <p:cNvSpPr txBox="1"/>
          <p:nvPr/>
        </p:nvSpPr>
        <p:spPr>
          <a:xfrm>
            <a:off x="7761650" y="1888825"/>
            <a:ext cx="8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Agonist</a:t>
            </a:r>
            <a:endParaRPr b="1">
              <a:solidFill>
                <a:srgbClr val="6AA84F"/>
              </a:solidFill>
            </a:endParaRPr>
          </a:p>
        </p:txBody>
      </p:sp>
      <p:sp>
        <p:nvSpPr>
          <p:cNvPr id="202" name="Google Shape;202;p19"/>
          <p:cNvSpPr txBox="1"/>
          <p:nvPr/>
        </p:nvSpPr>
        <p:spPr>
          <a:xfrm>
            <a:off x="7698600" y="3362800"/>
            <a:ext cx="1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Antagonist</a:t>
            </a:r>
            <a:endParaRPr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a:t>
            </a:r>
            <a:r>
              <a:rPr b="1" lang="en" sz="2000"/>
              <a:t>III</a:t>
            </a:r>
            <a:r>
              <a:rPr b="1" lang="en" sz="2000"/>
              <a:t>: Selection of a Molecule</a:t>
            </a:r>
            <a:endParaRPr b="1" sz="2000"/>
          </a:p>
        </p:txBody>
      </p:sp>
      <p:pic>
        <p:nvPicPr>
          <p:cNvPr id="208" name="Google Shape;208;p20"/>
          <p:cNvPicPr preferRelativeResize="0"/>
          <p:nvPr/>
        </p:nvPicPr>
        <p:blipFill>
          <a:blip r:embed="rId3">
            <a:alphaModFix/>
          </a:blip>
          <a:stretch>
            <a:fillRect/>
          </a:stretch>
        </p:blipFill>
        <p:spPr>
          <a:xfrm>
            <a:off x="933300" y="667625"/>
            <a:ext cx="1684125" cy="2014925"/>
          </a:xfrm>
          <a:prstGeom prst="rect">
            <a:avLst/>
          </a:prstGeom>
          <a:noFill/>
          <a:ln cap="flat" cmpd="sng" w="9525">
            <a:solidFill>
              <a:srgbClr val="B7B7B7"/>
            </a:solidFill>
            <a:prstDash val="solid"/>
            <a:round/>
            <a:headEnd len="sm" w="sm" type="none"/>
            <a:tailEnd len="sm" w="sm" type="none"/>
          </a:ln>
        </p:spPr>
      </p:pic>
      <p:pic>
        <p:nvPicPr>
          <p:cNvPr id="209" name="Google Shape;209;p20"/>
          <p:cNvPicPr preferRelativeResize="0"/>
          <p:nvPr/>
        </p:nvPicPr>
        <p:blipFill>
          <a:blip r:embed="rId4">
            <a:alphaModFix/>
          </a:blip>
          <a:stretch>
            <a:fillRect/>
          </a:stretch>
        </p:blipFill>
        <p:spPr>
          <a:xfrm>
            <a:off x="912038" y="2863975"/>
            <a:ext cx="1726650" cy="1932200"/>
          </a:xfrm>
          <a:prstGeom prst="rect">
            <a:avLst/>
          </a:prstGeom>
          <a:noFill/>
          <a:ln cap="flat" cmpd="sng" w="9525">
            <a:solidFill>
              <a:srgbClr val="B7B7B7"/>
            </a:solidFill>
            <a:prstDash val="solid"/>
            <a:round/>
            <a:headEnd len="sm" w="sm" type="none"/>
            <a:tailEnd len="sm" w="sm" type="none"/>
          </a:ln>
        </p:spPr>
      </p:pic>
      <p:pic>
        <p:nvPicPr>
          <p:cNvPr id="210" name="Google Shape;210;p20"/>
          <p:cNvPicPr preferRelativeResize="0"/>
          <p:nvPr/>
        </p:nvPicPr>
        <p:blipFill>
          <a:blip r:embed="rId5">
            <a:alphaModFix/>
          </a:blip>
          <a:stretch>
            <a:fillRect/>
          </a:stretch>
        </p:blipFill>
        <p:spPr>
          <a:xfrm>
            <a:off x="2861813" y="667625"/>
            <a:ext cx="2771767" cy="2014925"/>
          </a:xfrm>
          <a:prstGeom prst="rect">
            <a:avLst/>
          </a:prstGeom>
          <a:noFill/>
          <a:ln cap="flat" cmpd="sng" w="9525">
            <a:solidFill>
              <a:srgbClr val="B7B7B7"/>
            </a:solidFill>
            <a:prstDash val="solid"/>
            <a:round/>
            <a:headEnd len="sm" w="sm" type="none"/>
            <a:tailEnd len="sm" w="sm" type="none"/>
          </a:ln>
        </p:spPr>
      </p:pic>
      <p:pic>
        <p:nvPicPr>
          <p:cNvPr id="211" name="Google Shape;211;p20"/>
          <p:cNvPicPr preferRelativeResize="0"/>
          <p:nvPr/>
        </p:nvPicPr>
        <p:blipFill>
          <a:blip r:embed="rId6">
            <a:alphaModFix/>
          </a:blip>
          <a:stretch>
            <a:fillRect/>
          </a:stretch>
        </p:blipFill>
        <p:spPr>
          <a:xfrm>
            <a:off x="5811350" y="388013"/>
            <a:ext cx="3287301" cy="4969000"/>
          </a:xfrm>
          <a:prstGeom prst="rect">
            <a:avLst/>
          </a:prstGeom>
          <a:noFill/>
          <a:ln>
            <a:noFill/>
          </a:ln>
        </p:spPr>
      </p:pic>
      <p:sp>
        <p:nvSpPr>
          <p:cNvPr id="212" name="Google Shape;212;p20"/>
          <p:cNvSpPr txBox="1"/>
          <p:nvPr/>
        </p:nvSpPr>
        <p:spPr>
          <a:xfrm>
            <a:off x="4988063" y="2171550"/>
            <a:ext cx="5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S-65</a:t>
            </a:r>
            <a:endParaRPr b="1"/>
          </a:p>
        </p:txBody>
      </p:sp>
      <p:sp>
        <p:nvSpPr>
          <p:cNvPr id="213" name="Google Shape;213;p20"/>
          <p:cNvSpPr txBox="1"/>
          <p:nvPr/>
        </p:nvSpPr>
        <p:spPr>
          <a:xfrm>
            <a:off x="2067200" y="4395975"/>
            <a:ext cx="5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a:t>
            </a:r>
            <a:r>
              <a:rPr b="1" lang="en"/>
              <a:t>-69</a:t>
            </a:r>
            <a:endParaRPr b="1"/>
          </a:p>
        </p:txBody>
      </p:sp>
      <p:sp>
        <p:nvSpPr>
          <p:cNvPr id="214" name="Google Shape;214;p20"/>
          <p:cNvSpPr txBox="1"/>
          <p:nvPr/>
        </p:nvSpPr>
        <p:spPr>
          <a:xfrm>
            <a:off x="2067200" y="2282350"/>
            <a:ext cx="5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R-70</a:t>
            </a:r>
            <a:endParaRPr b="1"/>
          </a:p>
        </p:txBody>
      </p:sp>
      <p:pic>
        <p:nvPicPr>
          <p:cNvPr id="215" name="Google Shape;215;p20"/>
          <p:cNvPicPr preferRelativeResize="0"/>
          <p:nvPr/>
        </p:nvPicPr>
        <p:blipFill>
          <a:blip r:embed="rId7">
            <a:alphaModFix/>
          </a:blip>
          <a:stretch>
            <a:fillRect/>
          </a:stretch>
        </p:blipFill>
        <p:spPr>
          <a:xfrm>
            <a:off x="2956863" y="2863974"/>
            <a:ext cx="2536314" cy="21561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ctrTitle"/>
          </p:nvPr>
        </p:nvSpPr>
        <p:spPr>
          <a:xfrm>
            <a:off x="311700" y="-216700"/>
            <a:ext cx="8520600" cy="70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000"/>
              <a:t>Phase IV: Animal Trial Tests</a:t>
            </a:r>
            <a:endParaRPr b="1" sz="2000"/>
          </a:p>
        </p:txBody>
      </p:sp>
      <p:pic>
        <p:nvPicPr>
          <p:cNvPr id="221" name="Google Shape;221;p21"/>
          <p:cNvPicPr preferRelativeResize="0"/>
          <p:nvPr/>
        </p:nvPicPr>
        <p:blipFill>
          <a:blip r:embed="rId3">
            <a:alphaModFix/>
          </a:blip>
          <a:stretch>
            <a:fillRect/>
          </a:stretch>
        </p:blipFill>
        <p:spPr>
          <a:xfrm>
            <a:off x="3845350" y="727475"/>
            <a:ext cx="5123000" cy="4352501"/>
          </a:xfrm>
          <a:prstGeom prst="rect">
            <a:avLst/>
          </a:prstGeom>
          <a:noFill/>
          <a:ln>
            <a:noFill/>
          </a:ln>
        </p:spPr>
      </p:pic>
      <p:sp>
        <p:nvSpPr>
          <p:cNvPr id="222" name="Google Shape;222;p21"/>
          <p:cNvSpPr/>
          <p:nvPr/>
        </p:nvSpPr>
        <p:spPr>
          <a:xfrm>
            <a:off x="1101725" y="997100"/>
            <a:ext cx="344700" cy="3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3" name="Google Shape;223;p21"/>
          <p:cNvCxnSpPr>
            <a:stCxn id="222" idx="4"/>
          </p:cNvCxnSpPr>
          <p:nvPr/>
        </p:nvCxnSpPr>
        <p:spPr>
          <a:xfrm>
            <a:off x="1274075" y="1360100"/>
            <a:ext cx="0" cy="535200"/>
          </a:xfrm>
          <a:prstGeom prst="straightConnector1">
            <a:avLst/>
          </a:prstGeom>
          <a:noFill/>
          <a:ln cap="flat" cmpd="sng" w="28575">
            <a:solidFill>
              <a:schemeClr val="dk2"/>
            </a:solidFill>
            <a:prstDash val="solid"/>
            <a:round/>
            <a:headEnd len="med" w="med" type="none"/>
            <a:tailEnd len="med" w="med" type="none"/>
          </a:ln>
        </p:spPr>
      </p:cxnSp>
      <p:cxnSp>
        <p:nvCxnSpPr>
          <p:cNvPr id="224" name="Google Shape;224;p21"/>
          <p:cNvCxnSpPr/>
          <p:nvPr/>
        </p:nvCxnSpPr>
        <p:spPr>
          <a:xfrm flipH="1">
            <a:off x="929375" y="1895300"/>
            <a:ext cx="344700" cy="471600"/>
          </a:xfrm>
          <a:prstGeom prst="straightConnector1">
            <a:avLst/>
          </a:prstGeom>
          <a:noFill/>
          <a:ln cap="flat" cmpd="sng" w="28575">
            <a:solidFill>
              <a:schemeClr val="dk2"/>
            </a:solidFill>
            <a:prstDash val="solid"/>
            <a:round/>
            <a:headEnd len="med" w="med" type="none"/>
            <a:tailEnd len="med" w="med" type="none"/>
          </a:ln>
        </p:spPr>
      </p:cxnSp>
      <p:cxnSp>
        <p:nvCxnSpPr>
          <p:cNvPr id="225" name="Google Shape;225;p21"/>
          <p:cNvCxnSpPr/>
          <p:nvPr/>
        </p:nvCxnSpPr>
        <p:spPr>
          <a:xfrm>
            <a:off x="1274075" y="1913450"/>
            <a:ext cx="308400" cy="480600"/>
          </a:xfrm>
          <a:prstGeom prst="straightConnector1">
            <a:avLst/>
          </a:prstGeom>
          <a:noFill/>
          <a:ln cap="flat" cmpd="sng" w="28575">
            <a:solidFill>
              <a:schemeClr val="dk2"/>
            </a:solidFill>
            <a:prstDash val="solid"/>
            <a:round/>
            <a:headEnd len="med" w="med" type="none"/>
            <a:tailEnd len="med" w="med" type="none"/>
          </a:ln>
        </p:spPr>
      </p:cxnSp>
      <p:cxnSp>
        <p:nvCxnSpPr>
          <p:cNvPr id="226" name="Google Shape;226;p21"/>
          <p:cNvCxnSpPr/>
          <p:nvPr/>
        </p:nvCxnSpPr>
        <p:spPr>
          <a:xfrm flipH="1" rot="10800000">
            <a:off x="1274075" y="1459825"/>
            <a:ext cx="417300" cy="261300"/>
          </a:xfrm>
          <a:prstGeom prst="straightConnector1">
            <a:avLst/>
          </a:prstGeom>
          <a:noFill/>
          <a:ln cap="flat" cmpd="sng" w="28575">
            <a:solidFill>
              <a:schemeClr val="dk2"/>
            </a:solidFill>
            <a:prstDash val="solid"/>
            <a:round/>
            <a:headEnd len="med" w="med" type="none"/>
            <a:tailEnd len="med" w="med" type="none"/>
          </a:ln>
        </p:spPr>
      </p:cxnSp>
      <p:cxnSp>
        <p:nvCxnSpPr>
          <p:cNvPr id="227" name="Google Shape;227;p21"/>
          <p:cNvCxnSpPr/>
          <p:nvPr/>
        </p:nvCxnSpPr>
        <p:spPr>
          <a:xfrm rot="10800000">
            <a:off x="920375" y="1496125"/>
            <a:ext cx="353700" cy="225000"/>
          </a:xfrm>
          <a:prstGeom prst="straightConnector1">
            <a:avLst/>
          </a:prstGeom>
          <a:noFill/>
          <a:ln cap="flat" cmpd="sng" w="28575">
            <a:solidFill>
              <a:schemeClr val="dk2"/>
            </a:solidFill>
            <a:prstDash val="solid"/>
            <a:round/>
            <a:headEnd len="med" w="med" type="none"/>
            <a:tailEnd len="med" w="med" type="none"/>
          </a:ln>
        </p:spPr>
      </p:cxnSp>
      <p:sp>
        <p:nvSpPr>
          <p:cNvPr id="228" name="Google Shape;228;p21"/>
          <p:cNvSpPr/>
          <p:nvPr/>
        </p:nvSpPr>
        <p:spPr>
          <a:xfrm>
            <a:off x="1165175" y="1114550"/>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1"/>
          <p:cNvSpPr/>
          <p:nvPr/>
        </p:nvSpPr>
        <p:spPr>
          <a:xfrm>
            <a:off x="1274075" y="1123625"/>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1"/>
          <p:cNvSpPr/>
          <p:nvPr/>
        </p:nvSpPr>
        <p:spPr>
          <a:xfrm>
            <a:off x="2713925" y="986850"/>
            <a:ext cx="308400" cy="36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1"/>
          <p:cNvSpPr/>
          <p:nvPr/>
        </p:nvSpPr>
        <p:spPr>
          <a:xfrm rot="-1609855">
            <a:off x="2624639" y="804598"/>
            <a:ext cx="173476" cy="312337"/>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1"/>
          <p:cNvSpPr/>
          <p:nvPr/>
        </p:nvSpPr>
        <p:spPr>
          <a:xfrm rot="2028622">
            <a:off x="2927622" y="813699"/>
            <a:ext cx="158506" cy="29413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1"/>
          <p:cNvSpPr/>
          <p:nvPr/>
        </p:nvSpPr>
        <p:spPr>
          <a:xfrm>
            <a:off x="2560938" y="1359363"/>
            <a:ext cx="614400" cy="8166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4" name="Google Shape;234;p21"/>
          <p:cNvCxnSpPr/>
          <p:nvPr/>
        </p:nvCxnSpPr>
        <p:spPr>
          <a:xfrm flipH="1" rot="10800000">
            <a:off x="3104675" y="1275888"/>
            <a:ext cx="417300" cy="261300"/>
          </a:xfrm>
          <a:prstGeom prst="straightConnector1">
            <a:avLst/>
          </a:prstGeom>
          <a:noFill/>
          <a:ln cap="flat" cmpd="sng" w="28575">
            <a:solidFill>
              <a:schemeClr val="dk2"/>
            </a:solidFill>
            <a:prstDash val="solid"/>
            <a:round/>
            <a:headEnd len="med" w="med" type="none"/>
            <a:tailEnd len="med" w="med" type="none"/>
          </a:ln>
        </p:spPr>
      </p:cxnSp>
      <p:cxnSp>
        <p:nvCxnSpPr>
          <p:cNvPr id="235" name="Google Shape;235;p21"/>
          <p:cNvCxnSpPr/>
          <p:nvPr/>
        </p:nvCxnSpPr>
        <p:spPr>
          <a:xfrm>
            <a:off x="3104675" y="1954388"/>
            <a:ext cx="308400" cy="480600"/>
          </a:xfrm>
          <a:prstGeom prst="straightConnector1">
            <a:avLst/>
          </a:prstGeom>
          <a:noFill/>
          <a:ln cap="flat" cmpd="sng" w="28575">
            <a:solidFill>
              <a:schemeClr val="dk2"/>
            </a:solidFill>
            <a:prstDash val="solid"/>
            <a:round/>
            <a:headEnd len="med" w="med" type="none"/>
            <a:tailEnd len="med" w="med" type="none"/>
          </a:ln>
        </p:spPr>
      </p:cxnSp>
      <p:cxnSp>
        <p:nvCxnSpPr>
          <p:cNvPr id="236" name="Google Shape;236;p21"/>
          <p:cNvCxnSpPr/>
          <p:nvPr/>
        </p:nvCxnSpPr>
        <p:spPr>
          <a:xfrm flipH="1">
            <a:off x="2218775" y="1958888"/>
            <a:ext cx="344700" cy="471600"/>
          </a:xfrm>
          <a:prstGeom prst="straightConnector1">
            <a:avLst/>
          </a:prstGeom>
          <a:noFill/>
          <a:ln cap="flat" cmpd="sng" w="28575">
            <a:solidFill>
              <a:schemeClr val="dk2"/>
            </a:solidFill>
            <a:prstDash val="solid"/>
            <a:round/>
            <a:headEnd len="med" w="med" type="none"/>
            <a:tailEnd len="med" w="med" type="none"/>
          </a:ln>
        </p:spPr>
      </p:cxnSp>
      <p:cxnSp>
        <p:nvCxnSpPr>
          <p:cNvPr id="237" name="Google Shape;237;p21"/>
          <p:cNvCxnSpPr/>
          <p:nvPr/>
        </p:nvCxnSpPr>
        <p:spPr>
          <a:xfrm rot="10800000">
            <a:off x="2277875" y="1341213"/>
            <a:ext cx="353700" cy="225000"/>
          </a:xfrm>
          <a:prstGeom prst="straightConnector1">
            <a:avLst/>
          </a:prstGeom>
          <a:noFill/>
          <a:ln cap="flat" cmpd="sng" w="28575">
            <a:solidFill>
              <a:schemeClr val="dk2"/>
            </a:solidFill>
            <a:prstDash val="solid"/>
            <a:round/>
            <a:headEnd len="med" w="med" type="none"/>
            <a:tailEnd len="med" w="med" type="none"/>
          </a:ln>
        </p:spPr>
      </p:cxnSp>
      <p:sp>
        <p:nvSpPr>
          <p:cNvPr id="238" name="Google Shape;238;p21"/>
          <p:cNvSpPr/>
          <p:nvPr/>
        </p:nvSpPr>
        <p:spPr>
          <a:xfrm>
            <a:off x="2859275" y="1092163"/>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1"/>
          <p:cNvSpPr/>
          <p:nvPr/>
        </p:nvSpPr>
        <p:spPr>
          <a:xfrm>
            <a:off x="2713925" y="1092163"/>
            <a:ext cx="108900" cy="1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1"/>
          <p:cNvSpPr txBox="1"/>
          <p:nvPr/>
        </p:nvSpPr>
        <p:spPr>
          <a:xfrm>
            <a:off x="992825" y="2502975"/>
            <a:ext cx="5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Man</a:t>
            </a:r>
            <a:endParaRPr/>
          </a:p>
        </p:txBody>
      </p:sp>
      <p:sp>
        <p:nvSpPr>
          <p:cNvPr id="241" name="Google Shape;241;p21"/>
          <p:cNvSpPr txBox="1"/>
          <p:nvPr/>
        </p:nvSpPr>
        <p:spPr>
          <a:xfrm>
            <a:off x="2586875" y="2502975"/>
            <a:ext cx="56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Mice</a:t>
            </a:r>
            <a:endParaRPr/>
          </a:p>
        </p:txBody>
      </p:sp>
      <p:sp>
        <p:nvSpPr>
          <p:cNvPr id="242" name="Google Shape;242;p21"/>
          <p:cNvSpPr txBox="1"/>
          <p:nvPr/>
        </p:nvSpPr>
        <p:spPr>
          <a:xfrm>
            <a:off x="675350" y="3262275"/>
            <a:ext cx="2909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Head Twitching is the </a:t>
            </a:r>
            <a:r>
              <a:rPr b="1" lang="en"/>
              <a:t>same</a:t>
            </a:r>
            <a:r>
              <a:rPr lang="en"/>
              <a:t> for mice and man</a:t>
            </a:r>
            <a:r>
              <a:rPr lang="en"/>
              <a:t> in response to hallucinogens - a correlation behaviour from psychopharmacology. </a:t>
            </a:r>
            <a:endParaRPr/>
          </a:p>
        </p:txBody>
      </p:sp>
      <p:cxnSp>
        <p:nvCxnSpPr>
          <p:cNvPr id="243" name="Google Shape;243;p21"/>
          <p:cNvCxnSpPr/>
          <p:nvPr/>
        </p:nvCxnSpPr>
        <p:spPr>
          <a:xfrm>
            <a:off x="7134200" y="1750100"/>
            <a:ext cx="1233600" cy="762000"/>
          </a:xfrm>
          <a:prstGeom prst="straightConnector1">
            <a:avLst/>
          </a:prstGeom>
          <a:noFill/>
          <a:ln cap="flat" cmpd="sng" w="28575">
            <a:solidFill>
              <a:srgbClr val="FF00FF"/>
            </a:solidFill>
            <a:prstDash val="solid"/>
            <a:round/>
            <a:headEnd len="med" w="med" type="none"/>
            <a:tailEnd len="med" w="med" type="stealth"/>
          </a:ln>
        </p:spPr>
      </p:cxnSp>
      <p:sp>
        <p:nvSpPr>
          <p:cNvPr id="244" name="Google Shape;244;p21"/>
          <p:cNvSpPr txBox="1"/>
          <p:nvPr/>
        </p:nvSpPr>
        <p:spPr>
          <a:xfrm rot="1929878">
            <a:off x="6943801" y="1931054"/>
            <a:ext cx="2528582" cy="400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Possible Antagonist To LSD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